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57" r:id="rId3"/>
    <p:sldId id="258" r:id="rId4"/>
    <p:sldId id="259" r:id="rId5"/>
    <p:sldId id="261" r:id="rId6"/>
    <p:sldId id="262" r:id="rId7"/>
    <p:sldId id="275" r:id="rId8"/>
    <p:sldId id="263" r:id="rId9"/>
    <p:sldId id="264" r:id="rId10"/>
    <p:sldId id="265" r:id="rId11"/>
    <p:sldId id="266" r:id="rId12"/>
    <p:sldId id="267" r:id="rId13"/>
    <p:sldId id="268" r:id="rId14"/>
    <p:sldId id="295" r:id="rId15"/>
    <p:sldId id="29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62" autoAdjust="0"/>
    <p:restoredTop sz="94660"/>
  </p:normalViewPr>
  <p:slideViewPr>
    <p:cSldViewPr snapToGrid="0">
      <p:cViewPr>
        <p:scale>
          <a:sx n="32" d="100"/>
          <a:sy n="32" d="100"/>
        </p:scale>
        <p:origin x="-518" y="-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16/04/2021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307997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16/04/2021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188979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16/04/2021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315063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16/04/2021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96899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358ADC-5D9D-422E-8C69-022BFFBCDAF9}" type="datetimeFigureOut">
              <a:rPr lang="en-CA" smtClean="0"/>
              <a:t>16/04/2021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790382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6358ADC-5D9D-422E-8C69-022BFFBCDAF9}" type="datetimeFigureOut">
              <a:rPr lang="en-CA" smtClean="0"/>
              <a:t>16/04/2021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21616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6358ADC-5D9D-422E-8C69-022BFFBCDAF9}" type="datetimeFigureOut">
              <a:rPr lang="en-CA" smtClean="0"/>
              <a:t>16/04/2021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43891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6358ADC-5D9D-422E-8C69-022BFFBCDAF9}" type="datetimeFigureOut">
              <a:rPr lang="en-CA" smtClean="0"/>
              <a:t>16/04/2021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44543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58ADC-5D9D-422E-8C69-022BFFBCDAF9}" type="datetimeFigureOut">
              <a:rPr lang="en-CA" smtClean="0"/>
              <a:t>16/04/2021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39628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358ADC-5D9D-422E-8C69-022BFFBCDAF9}" type="datetimeFigureOut">
              <a:rPr lang="en-CA" smtClean="0"/>
              <a:t>16/04/2021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1178913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358ADC-5D9D-422E-8C69-022BFFBCDAF9}" type="datetimeFigureOut">
              <a:rPr lang="en-CA" smtClean="0"/>
              <a:t>16/04/2021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40080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358ADC-5D9D-422E-8C69-022BFFBCDAF9}" type="datetimeFigureOut">
              <a:rPr lang="en-CA" smtClean="0"/>
              <a:t>16/04/2021</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7E6EB-D693-48AF-9629-FC1F2D7AE6BE}" type="slidenum">
              <a:rPr lang="en-CA" smtClean="0"/>
              <a:t>‹#›</a:t>
            </a:fld>
            <a:endParaRPr lang="en-CA"/>
          </a:p>
        </p:txBody>
      </p:sp>
    </p:spTree>
    <p:extLst>
      <p:ext uri="{BB962C8B-B14F-4D97-AF65-F5344CB8AC3E}">
        <p14:creationId xmlns:p14="http://schemas.microsoft.com/office/powerpoint/2010/main" val="3346268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74055" y="4463791"/>
            <a:ext cx="9550402" cy="954107"/>
          </a:xfrm>
          <a:prstGeom prst="rect">
            <a:avLst/>
          </a:prstGeom>
        </p:spPr>
        <p:txBody>
          <a:bodyPr wrap="square">
            <a:spAutoFit/>
          </a:bodyPr>
          <a:lstStyle/>
          <a:p>
            <a:pPr algn="ctr"/>
            <a:r>
              <a:rPr lang="en-CA" sz="2000" b="0" i="0" u="none" strike="noStrike" baseline="0" dirty="0" smtClean="0">
                <a:solidFill>
                  <a:srgbClr val="000000"/>
                </a:solidFill>
                <a:latin typeface="Times New Roman" panose="02020603050405020304" pitchFamily="18" charset="0"/>
              </a:rPr>
              <a:t> </a:t>
            </a:r>
            <a:r>
              <a:rPr lang="en-CA" dirty="0" smtClean="0">
                <a:solidFill>
                  <a:srgbClr val="000000"/>
                </a:solidFill>
                <a:latin typeface="Times New Roman" panose="02020603050405020304" pitchFamily="18" charset="0"/>
              </a:rPr>
              <a:t>Dr</a:t>
            </a:r>
            <a:r>
              <a:rPr lang="en-CA" dirty="0">
                <a:solidFill>
                  <a:srgbClr val="000000"/>
                </a:solidFill>
                <a:latin typeface="Times New Roman" panose="02020603050405020304" pitchFamily="18" charset="0"/>
              </a:rPr>
              <a:t>. </a:t>
            </a:r>
            <a:r>
              <a:rPr lang="en-CA" dirty="0" err="1">
                <a:solidFill>
                  <a:srgbClr val="000000"/>
                </a:solidFill>
                <a:latin typeface="Times New Roman" panose="02020603050405020304" pitchFamily="18" charset="0"/>
              </a:rPr>
              <a:t>Sobhi</a:t>
            </a:r>
            <a:r>
              <a:rPr lang="en-CA" dirty="0">
                <a:solidFill>
                  <a:srgbClr val="000000"/>
                </a:solidFill>
                <a:latin typeface="Times New Roman" panose="02020603050405020304" pitchFamily="18" charset="0"/>
              </a:rPr>
              <a:t> </a:t>
            </a:r>
            <a:r>
              <a:rPr lang="en-CA" dirty="0" err="1">
                <a:solidFill>
                  <a:srgbClr val="000000"/>
                </a:solidFill>
                <a:latin typeface="Times New Roman" panose="02020603050405020304" pitchFamily="18" charset="0"/>
              </a:rPr>
              <a:t>Abou</a:t>
            </a:r>
            <a:r>
              <a:rPr lang="en-CA" dirty="0">
                <a:solidFill>
                  <a:srgbClr val="000000"/>
                </a:solidFill>
                <a:latin typeface="Times New Roman" panose="02020603050405020304" pitchFamily="18" charset="0"/>
              </a:rPr>
              <a:t> </a:t>
            </a:r>
            <a:r>
              <a:rPr lang="en-CA" dirty="0" err="1">
                <a:solidFill>
                  <a:srgbClr val="000000"/>
                </a:solidFill>
                <a:latin typeface="Times New Roman" panose="02020603050405020304" pitchFamily="18" charset="0"/>
              </a:rPr>
              <a:t>Chanine</a:t>
            </a:r>
            <a:r>
              <a:rPr lang="en-CA" dirty="0">
                <a:solidFill>
                  <a:srgbClr val="000000"/>
                </a:solidFill>
                <a:latin typeface="Times New Roman" panose="02020603050405020304" pitchFamily="18" charset="0"/>
              </a:rPr>
              <a:t>, </a:t>
            </a:r>
            <a:endParaRPr lang="en-CA" dirty="0" smtClean="0">
              <a:solidFill>
                <a:srgbClr val="000000"/>
              </a:solidFill>
              <a:latin typeface="Times New Roman" panose="02020603050405020304" pitchFamily="18" charset="0"/>
            </a:endParaRPr>
          </a:p>
          <a:p>
            <a:pPr algn="ctr"/>
            <a:r>
              <a:rPr lang="en-CA" dirty="0" smtClean="0">
                <a:solidFill>
                  <a:srgbClr val="000000"/>
                </a:solidFill>
                <a:latin typeface="Times New Roman" panose="02020603050405020304" pitchFamily="18" charset="0"/>
              </a:rPr>
              <a:t>Dean </a:t>
            </a:r>
            <a:r>
              <a:rPr lang="en-CA" dirty="0">
                <a:solidFill>
                  <a:srgbClr val="000000"/>
                </a:solidFill>
                <a:latin typeface="Times New Roman" panose="02020603050405020304" pitchFamily="18" charset="0"/>
              </a:rPr>
              <a:t>of Student Affairs, Beirut Arab University (BAU), Lebanon </a:t>
            </a:r>
            <a:endParaRPr lang="en-CA" dirty="0" smtClean="0">
              <a:solidFill>
                <a:srgbClr val="000000"/>
              </a:solidFill>
              <a:latin typeface="Times New Roman" panose="02020603050405020304" pitchFamily="18" charset="0"/>
            </a:endParaRPr>
          </a:p>
          <a:p>
            <a:pPr algn="ctr"/>
            <a:r>
              <a:rPr lang="en-CA" dirty="0" smtClean="0">
                <a:solidFill>
                  <a:srgbClr val="000000"/>
                </a:solidFill>
                <a:latin typeface="Times New Roman" panose="02020603050405020304" pitchFamily="18" charset="0"/>
              </a:rPr>
              <a:t>Coordinator of MORALE Erasmus+ Project</a:t>
            </a:r>
            <a:r>
              <a:rPr lang="en-CA" dirty="0">
                <a:solidFill>
                  <a:srgbClr val="000000"/>
                </a:solidFill>
                <a:latin typeface="Times New Roman" panose="02020603050405020304" pitchFamily="18" charset="0"/>
              </a:rPr>
              <a:t>	</a:t>
            </a:r>
          </a:p>
        </p:txBody>
      </p:sp>
      <p:sp>
        <p:nvSpPr>
          <p:cNvPr id="9" name="Rectangle 8"/>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
        <p:nvSpPr>
          <p:cNvPr id="2" name="Rectangle 1"/>
          <p:cNvSpPr/>
          <p:nvPr/>
        </p:nvSpPr>
        <p:spPr>
          <a:xfrm>
            <a:off x="718455" y="1748199"/>
            <a:ext cx="10522858" cy="2605842"/>
          </a:xfrm>
          <a:prstGeom prst="rect">
            <a:avLst/>
          </a:prstGeom>
        </p:spPr>
        <p:txBody>
          <a:bodyPr wrap="square">
            <a:spAutoFit/>
          </a:bodyPr>
          <a:lstStyle/>
          <a:p>
            <a:pPr algn="ctr">
              <a:lnSpc>
                <a:spcPct val="150000"/>
              </a:lnSpc>
              <a:spcAft>
                <a:spcPts val="800"/>
              </a:spcAft>
              <a:tabLst>
                <a:tab pos="90170" algn="l"/>
              </a:tabLst>
            </a:pPr>
            <a:r>
              <a:rPr lang="en-US" sz="2000" b="1" dirty="0" smtClean="0">
                <a:solidFill>
                  <a:srgbClr val="000000"/>
                </a:solidFill>
                <a:latin typeface="Times New Roman" panose="02020603050405020304" pitchFamily="18" charset="0"/>
                <a:ea typeface="Times New Roman" panose="02020603050405020304" pitchFamily="18" charset="0"/>
              </a:rPr>
              <a:t>Virtual Roundtable </a:t>
            </a:r>
            <a:endParaRPr lang="en-CA" sz="2000" b="1" dirty="0" smtClean="0">
              <a:solidFill>
                <a:srgbClr val="000000"/>
              </a:solidFill>
              <a:latin typeface="Times New Roman" panose="02020603050405020304" pitchFamily="18" charset="0"/>
              <a:ea typeface="Times New Roman" panose="02020603050405020304" pitchFamily="18" charset="0"/>
            </a:endParaRPr>
          </a:p>
          <a:p>
            <a:pPr algn="ctr">
              <a:lnSpc>
                <a:spcPct val="150000"/>
              </a:lnSpc>
              <a:spcAft>
                <a:spcPts val="800"/>
              </a:spcAft>
              <a:tabLst>
                <a:tab pos="90170" algn="l"/>
              </a:tabLst>
            </a:pPr>
            <a:r>
              <a:rPr lang="en-CA" sz="2000" b="1" dirty="0" smtClean="0">
                <a:solidFill>
                  <a:srgbClr val="000000"/>
                </a:solidFill>
                <a:latin typeface="Times New Roman" panose="02020603050405020304" pitchFamily="18" charset="0"/>
                <a:ea typeface="Times New Roman" panose="02020603050405020304" pitchFamily="18" charset="0"/>
              </a:rPr>
              <a:t>“</a:t>
            </a:r>
            <a:r>
              <a:rPr lang="en-CA" sz="2000" b="1" dirty="0">
                <a:solidFill>
                  <a:srgbClr val="000000"/>
                </a:solidFill>
                <a:latin typeface="Times New Roman" panose="02020603050405020304" pitchFamily="18" charset="0"/>
                <a:ea typeface="Times New Roman" panose="02020603050405020304" pitchFamily="18" charset="0"/>
              </a:rPr>
              <a:t>Capacity building for curricula modernization of Syrian and  Lebanese HEIs and lifelong learning provision: towards sustainable NGOs management and operation with special focus on  refugees/Morale</a:t>
            </a:r>
            <a:r>
              <a:rPr lang="en-CA" sz="2000" b="1" dirty="0" smtClean="0">
                <a:solidFill>
                  <a:srgbClr val="000000"/>
                </a:solidFill>
                <a:latin typeface="Times New Roman" panose="02020603050405020304" pitchFamily="18" charset="0"/>
                <a:ea typeface="Times New Roman" panose="02020603050405020304" pitchFamily="18" charset="0"/>
              </a:rPr>
              <a:t>.”</a:t>
            </a:r>
          </a:p>
          <a:p>
            <a:pPr algn="ctr">
              <a:lnSpc>
                <a:spcPct val="150000"/>
              </a:lnSpc>
              <a:spcAft>
                <a:spcPts val="800"/>
              </a:spcAft>
              <a:tabLst>
                <a:tab pos="90170" algn="l"/>
              </a:tabLst>
            </a:pPr>
            <a:r>
              <a:rPr lang="en-CA" sz="2000" dirty="0" smtClean="0">
                <a:solidFill>
                  <a:srgbClr val="000000"/>
                </a:solidFill>
                <a:latin typeface="Times New Roman" panose="02020603050405020304" pitchFamily="18" charset="0"/>
                <a:ea typeface="Times New Roman" panose="02020603050405020304" pitchFamily="18" charset="0"/>
              </a:rPr>
              <a:t>598318-EPP-1-2018-1-LB-EPPKA2-CBHE-JP</a:t>
            </a:r>
            <a:endParaRPr lang="en-CA" sz="2000" b="1" dirty="0" smtClean="0">
              <a:solidFill>
                <a:srgbClr val="000000"/>
              </a:solidFill>
              <a:latin typeface="Times New Roman" panose="02020603050405020304" pitchFamily="18" charset="0"/>
              <a:ea typeface="Times New Roman" panose="02020603050405020304" pitchFamily="18" charset="0"/>
            </a:endParaRPr>
          </a:p>
        </p:txBody>
      </p:sp>
      <p:grpSp>
        <p:nvGrpSpPr>
          <p:cNvPr id="12" name="Group 11"/>
          <p:cNvGrpSpPr/>
          <p:nvPr/>
        </p:nvGrpSpPr>
        <p:grpSpPr>
          <a:xfrm>
            <a:off x="172173" y="163512"/>
            <a:ext cx="11709399" cy="1093788"/>
            <a:chOff x="4763" y="6350"/>
            <a:chExt cx="11709399" cy="1093788"/>
          </a:xfrm>
        </p:grpSpPr>
        <p:pic>
          <p:nvPicPr>
            <p:cNvPr id="13"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Tree>
    <p:extLst>
      <p:ext uri="{BB962C8B-B14F-4D97-AF65-F5344CB8AC3E}">
        <p14:creationId xmlns:p14="http://schemas.microsoft.com/office/powerpoint/2010/main" val="363231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0191" y="1561194"/>
            <a:ext cx="9804400" cy="4524315"/>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WP2 </a:t>
            </a:r>
            <a:r>
              <a:rPr lang="en-US" b="1" dirty="0">
                <a:latin typeface="Times New Roman" panose="02020603050405020304" pitchFamily="18" charset="0"/>
                <a:ea typeface="Times New Roman" panose="02020603050405020304" pitchFamily="18" charset="0"/>
              </a:rPr>
              <a:t>IN-DEPTH NEEDS </a:t>
            </a:r>
            <a:r>
              <a:rPr lang="en-US" b="1" dirty="0" smtClean="0">
                <a:latin typeface="Times New Roman" panose="02020603050405020304" pitchFamily="18" charset="0"/>
                <a:ea typeface="Times New Roman" panose="02020603050405020304" pitchFamily="18" charset="0"/>
              </a:rPr>
              <a:t>ANALYSIS </a:t>
            </a:r>
            <a:r>
              <a:rPr lang="en-US" dirty="0">
                <a:latin typeface="Times New Roman" panose="02020603050405020304" pitchFamily="18" charset="0"/>
                <a:ea typeface="Times New Roman" panose="02020603050405020304" pitchFamily="18" charset="0"/>
              </a:rPr>
              <a:t>will constitute the basis for the project development in terms of PC HEIs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/replication, curricula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&amp; LLL creation, as well as NGOs management practices and network.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T2.1 </a:t>
            </a:r>
            <a:r>
              <a:rPr lang="en-US" dirty="0">
                <a:latin typeface="Times New Roman" panose="02020603050405020304" pitchFamily="18" charset="0"/>
                <a:ea typeface="Times New Roman" panose="02020603050405020304" pitchFamily="18" charset="0"/>
              </a:rPr>
              <a:t>Study visit at EU HEIs and NGOs </a:t>
            </a:r>
            <a:r>
              <a:rPr lang="en-US" dirty="0" smtClean="0">
                <a:latin typeface="Times New Roman" panose="02020603050405020304" pitchFamily="18" charset="0"/>
                <a:ea typeface="Times New Roman" panose="02020603050405020304" pitchFamily="18" charset="0"/>
              </a:rPr>
              <a:t>(National </a:t>
            </a:r>
            <a:r>
              <a:rPr lang="en-US" dirty="0">
                <a:latin typeface="Times New Roman" panose="02020603050405020304" pitchFamily="18" charset="0"/>
                <a:ea typeface="Times New Roman" panose="02020603050405020304" pitchFamily="18" charset="0"/>
              </a:rPr>
              <a:t>SWOT reports from PCs </a:t>
            </a:r>
            <a:r>
              <a:rPr lang="en-US" dirty="0" smtClean="0">
                <a:latin typeface="Times New Roman" panose="02020603050405020304" pitchFamily="18" charset="0"/>
                <a:ea typeface="Times New Roman" panose="02020603050405020304" pitchFamily="18" charset="0"/>
              </a:rPr>
              <a:t>+Reg</a:t>
            </a:r>
            <a:r>
              <a:rPr lang="en-US" dirty="0">
                <a:latin typeface="Times New Roman" panose="02020603050405020304" pitchFamily="18" charset="0"/>
                <a:ea typeface="Times New Roman" panose="02020603050405020304" pitchFamily="18" charset="0"/>
              </a:rPr>
              <a:t>. report);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T2.2 </a:t>
            </a:r>
            <a:r>
              <a:rPr lang="en-US" dirty="0">
                <a:latin typeface="Times New Roman" panose="02020603050405020304" pitchFamily="18" charset="0"/>
                <a:ea typeface="Times New Roman" panose="02020603050405020304" pitchFamily="18" charset="0"/>
              </a:rPr>
              <a:t>Surveys and Interviews Design (Survey/interview protocol prepared);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T2.3 </a:t>
            </a:r>
            <a:r>
              <a:rPr lang="en-US" dirty="0">
                <a:latin typeface="Times New Roman" panose="02020603050405020304" pitchFamily="18" charset="0"/>
                <a:ea typeface="Times New Roman" panose="02020603050405020304" pitchFamily="18" charset="0"/>
              </a:rPr>
              <a:t>Data collection &amp; Analysis (Collection &amp; analysis meth. defined, survey distributed </a:t>
            </a:r>
            <a:r>
              <a:rPr lang="en-US" dirty="0" smtClean="0">
                <a:latin typeface="Times New Roman" panose="02020603050405020304" pitchFamily="18" charset="0"/>
                <a:ea typeface="Times New Roman" panose="02020603050405020304" pitchFamily="18" charset="0"/>
              </a:rPr>
              <a:t>to </a:t>
            </a:r>
            <a:r>
              <a:rPr lang="en-US" dirty="0">
                <a:latin typeface="Times New Roman" panose="02020603050405020304" pitchFamily="18" charset="0"/>
                <a:ea typeface="Times New Roman" panose="02020603050405020304" pitchFamily="18" charset="0"/>
              </a:rPr>
              <a:t>PC HEIs</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surveys/interviews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comprehensive </a:t>
            </a:r>
            <a:r>
              <a:rPr lang="en-US" dirty="0">
                <a:latin typeface="Times New Roman" panose="02020603050405020304" pitchFamily="18" charset="0"/>
                <a:ea typeface="Times New Roman" panose="02020603050405020304" pitchFamily="18" charset="0"/>
              </a:rPr>
              <a:t>&amp; relevant analysis upon which the main activities &amp; results will be built.</a:t>
            </a: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endParaRPr lang="en-CA"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3447735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5134" y="1746458"/>
            <a:ext cx="9969500" cy="3970318"/>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WP3 </a:t>
            </a:r>
            <a:r>
              <a:rPr lang="en-US" b="1" dirty="0">
                <a:latin typeface="Times New Roman" panose="02020603050405020304" pitchFamily="18" charset="0"/>
                <a:ea typeface="Times New Roman" panose="02020603050405020304" pitchFamily="18" charset="0"/>
              </a:rPr>
              <a:t>BUILDING CAPACITIES </a:t>
            </a:r>
            <a:r>
              <a:rPr lang="en-US" b="1"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will design &amp; implement 4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 modules to 344 </a:t>
            </a:r>
            <a:r>
              <a:rPr lang="en-US" dirty="0" err="1">
                <a:latin typeface="Times New Roman" panose="02020603050405020304" pitchFamily="18" charset="0"/>
                <a:ea typeface="Times New Roman" panose="02020603050405020304" pitchFamily="18" charset="0"/>
              </a:rPr>
              <a:t>pax</a:t>
            </a:r>
            <a:r>
              <a:rPr lang="en-US" dirty="0">
                <a:latin typeface="Times New Roman" panose="02020603050405020304" pitchFamily="18" charset="0"/>
                <a:ea typeface="Times New Roman" panose="02020603050405020304" pitchFamily="18" charset="0"/>
              </a:rPr>
              <a:t>. + their </a:t>
            </a:r>
            <a:r>
              <a:rPr lang="en-US" dirty="0" smtClean="0">
                <a:latin typeface="Times New Roman" panose="02020603050405020304" pitchFamily="18" charset="0"/>
                <a:ea typeface="Times New Roman" panose="02020603050405020304" pitchFamily="18" charset="0"/>
              </a:rPr>
              <a:t>replications. </a:t>
            </a:r>
            <a:r>
              <a:rPr lang="en-US" dirty="0">
                <a:latin typeface="Times New Roman" panose="02020603050405020304" pitchFamily="18" charset="0"/>
                <a:ea typeface="Times New Roman" panose="02020603050405020304" pitchFamily="18" charset="0"/>
              </a:rPr>
              <a:t>to increase the benefit of the action within PC HEIs (more staff trained) &amp; NGOs at national &amp; regional level</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 </a:t>
            </a:r>
          </a:p>
          <a:p>
            <a:pPr marL="285750" indent="-285750">
              <a:spcAft>
                <a:spcPts val="0"/>
              </a:spcAft>
              <a:buFontTx/>
              <a:buChar cha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T3.1 </a:t>
            </a:r>
            <a:r>
              <a:rPr lang="en-US" dirty="0">
                <a:latin typeface="Times New Roman" panose="02020603050405020304" pitchFamily="18" charset="0"/>
                <a:ea typeface="Times New Roman" panose="02020603050405020304" pitchFamily="18" charset="0"/>
              </a:rPr>
              <a:t>Training of Trainers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 plan, 4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 modules </a:t>
            </a:r>
            <a:r>
              <a:rPr lang="en-US" dirty="0" smtClean="0">
                <a:latin typeface="Times New Roman" panose="02020603050405020304" pitchFamily="18" charset="0"/>
                <a:ea typeface="Times New Roman" panose="02020603050405020304" pitchFamily="18" charset="0"/>
              </a:rPr>
              <a:t>prepared/delivered/reported); </a:t>
            </a:r>
          </a:p>
          <a:p>
            <a:pPr marL="285750" indent="-285750">
              <a:spcAft>
                <a:spcPts val="0"/>
              </a:spcAft>
              <a:buFontTx/>
              <a:buChar char="-"/>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T3.2 </a:t>
            </a:r>
            <a:r>
              <a:rPr lang="en-US" dirty="0">
                <a:latin typeface="Times New Roman" panose="02020603050405020304" pitchFamily="18" charset="0"/>
                <a:ea typeface="Times New Roman" panose="02020603050405020304" pitchFamily="18" charset="0"/>
              </a:rPr>
              <a:t>Trainings Replication (Training replication plan, 4 Replication modules prepared</a:t>
            </a:r>
            <a:r>
              <a:rPr lang="en-US" dirty="0" smtClean="0">
                <a:latin typeface="Times New Roman" panose="02020603050405020304" pitchFamily="18" charset="0"/>
                <a:ea typeface="Times New Roman" panose="02020603050405020304" pitchFamily="18" charset="0"/>
              </a:rPr>
              <a:t>/ delivered/ reported</a:t>
            </a:r>
            <a:r>
              <a:rPr lang="en-US" dirty="0">
                <a:latin typeface="Times New Roman" panose="02020603050405020304" pitchFamily="18" charset="0"/>
                <a:ea typeface="Times New Roman" panose="02020603050405020304" pitchFamily="18" charset="0"/>
              </a:rPr>
              <a:t>); </a:t>
            </a: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T3.3 </a:t>
            </a:r>
            <a:r>
              <a:rPr lang="en-US" dirty="0">
                <a:latin typeface="Times New Roman" panose="02020603050405020304" pitchFamily="18" charset="0"/>
                <a:ea typeface="Times New Roman" panose="02020603050405020304" pitchFamily="18" charset="0"/>
              </a:rPr>
              <a:t>Morale e-learning platform </a:t>
            </a: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dirty="0">
                <a:latin typeface="Times New Roman" panose="02020603050405020304" pitchFamily="18" charset="0"/>
                <a:ea typeface="Times New Roman" panose="02020603050405020304" pitchFamily="18" charset="0"/>
              </a:rPr>
              <a: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High </a:t>
            </a:r>
            <a:r>
              <a:rPr lang="en-US" dirty="0">
                <a:latin typeface="Times New Roman" panose="02020603050405020304" pitchFamily="18" charset="0"/>
                <a:ea typeface="Times New Roman" panose="02020603050405020304" pitchFamily="18" charset="0"/>
              </a:rPr>
              <a:t>quality, innovative &amp; replicable capacity building, relevant to PC HEIs needs. </a:t>
            </a:r>
            <a:endParaRPr lang="en-CA"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203881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1784" y="1410455"/>
            <a:ext cx="10236200" cy="5078313"/>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WP4 </a:t>
            </a:r>
            <a:r>
              <a:rPr lang="en-US" b="1" dirty="0">
                <a:latin typeface="Times New Roman" panose="02020603050405020304" pitchFamily="18" charset="0"/>
                <a:ea typeface="Times New Roman" panose="02020603050405020304" pitchFamily="18" charset="0"/>
              </a:rPr>
              <a:t>CURRICULA ENHANCEMENT &amp; </a:t>
            </a:r>
            <a:r>
              <a:rPr lang="en-US" b="1" dirty="0" smtClean="0">
                <a:latin typeface="Times New Roman" panose="02020603050405020304" pitchFamily="18" charset="0"/>
                <a:ea typeface="Times New Roman" panose="02020603050405020304" pitchFamily="18" charset="0"/>
              </a:rPr>
              <a:t>DELIVERY </a:t>
            </a:r>
            <a:r>
              <a:rPr lang="en-US" dirty="0">
                <a:latin typeface="Times New Roman" panose="02020603050405020304" pitchFamily="18" charset="0"/>
                <a:ea typeface="Times New Roman" panose="02020603050405020304" pitchFamily="18" charset="0"/>
              </a:rPr>
              <a:t>will be focused on the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of existing bachelor study </a:t>
            </a:r>
            <a:r>
              <a:rPr lang="en-US" dirty="0" smtClean="0">
                <a:latin typeface="Times New Roman" panose="02020603050405020304" pitchFamily="18" charset="0"/>
                <a:ea typeface="Times New Roman" panose="02020603050405020304" pitchFamily="18" charset="0"/>
              </a:rPr>
              <a:t>programs </a:t>
            </a:r>
            <a:r>
              <a:rPr lang="en-US" dirty="0">
                <a:latin typeface="Times New Roman" panose="02020603050405020304" pitchFamily="18" charset="0"/>
                <a:ea typeface="Times New Roman" panose="02020603050405020304" pitchFamily="18" charset="0"/>
              </a:rPr>
              <a:t>at PC HEIs by designing new and multidisciplinary subjects related to sustainable NGOs management &amp; operation.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At </a:t>
            </a:r>
            <a:r>
              <a:rPr lang="en-US" dirty="0">
                <a:latin typeface="Times New Roman" panose="02020603050405020304" pitchFamily="18" charset="0"/>
                <a:ea typeface="Times New Roman" panose="02020603050405020304" pitchFamily="18" charset="0"/>
              </a:rPr>
              <a:t>least 6 subjects will be integrated into existing bachelors for students (+1 final project). Students will achieve high-level competences to become future workforce qualified for effective NGOs management &amp; operation</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T4.1 Strategy for Curricula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(1bachelor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strategic plan</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T4.2 Joint Materials Development for New bachelor courses &amp; implementation (7Bachelors of 36 ECTS improved &amp; delivered to 70 students);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T4.3 </a:t>
            </a:r>
            <a:r>
              <a:rPr lang="en-US" dirty="0">
                <a:latin typeface="Times New Roman" panose="02020603050405020304" pitchFamily="18" charset="0"/>
                <a:ea typeface="Times New Roman" panose="02020603050405020304" pitchFamily="18" charset="0"/>
              </a:rPr>
              <a:t>Equipment Provision (1set of equipment purchased, installed/maintained). </a:t>
            </a:r>
            <a:r>
              <a:rPr lang="en-US" dirty="0" smtClean="0">
                <a:latin typeface="Times New Roman" panose="02020603050405020304" pitchFamily="18" charset="0"/>
                <a:ea typeface="Times New Roman" panose="02020603050405020304" pitchFamily="18" charset="0"/>
              </a:rPr>
              <a:t>Delivered </a:t>
            </a:r>
            <a:r>
              <a:rPr lang="en-US" dirty="0">
                <a:latin typeface="Times New Roman" panose="02020603050405020304" pitchFamily="18" charset="0"/>
                <a:ea typeface="Times New Roman" panose="02020603050405020304" pitchFamily="18" charset="0"/>
              </a:rPr>
              <a:t>to at least 175 students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dirty="0">
                <a:latin typeface="Times New Roman" panose="02020603050405020304" pitchFamily="18" charset="0"/>
                <a:ea typeface="Times New Roman" panose="02020603050405020304" pitchFamily="18" charset="0"/>
              </a:rPr>
              <a: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PC </a:t>
            </a:r>
            <a:r>
              <a:rPr lang="en-US" dirty="0">
                <a:latin typeface="Times New Roman" panose="02020603050405020304" pitchFamily="18" charset="0"/>
                <a:ea typeface="Times New Roman" panose="02020603050405020304" pitchFamily="18" charset="0"/>
              </a:rPr>
              <a:t>HEIs </a:t>
            </a:r>
            <a:r>
              <a:rPr lang="en-US" dirty="0" smtClean="0">
                <a:latin typeface="Times New Roman" panose="02020603050405020304" pitchFamily="18" charset="0"/>
                <a:ea typeface="Times New Roman" panose="02020603050405020304" pitchFamily="18" charset="0"/>
              </a:rPr>
              <a:t>modernized </a:t>
            </a:r>
            <a:r>
              <a:rPr lang="en-US" dirty="0">
                <a:latin typeface="Times New Roman" panose="02020603050405020304" pitchFamily="18" charset="0"/>
                <a:ea typeface="Times New Roman" panose="02020603050405020304" pitchFamily="18" charset="0"/>
              </a:rPr>
              <a:t>bachelors answering to real NGOs needs, taking into account national/EU standards &amp; innovative teaching/assessment methodology, </a:t>
            </a:r>
            <a:r>
              <a:rPr lang="en-US" dirty="0" smtClean="0">
                <a:latin typeface="Times New Roman" panose="02020603050405020304" pitchFamily="18" charset="0"/>
                <a:ea typeface="Times New Roman" panose="02020603050405020304" pitchFamily="18" charset="0"/>
              </a:rPr>
              <a:t>programs </a:t>
            </a:r>
            <a:r>
              <a:rPr lang="en-US" dirty="0">
                <a:latin typeface="Times New Roman" panose="02020603050405020304" pitchFamily="18" charset="0"/>
                <a:ea typeface="Times New Roman" panose="02020603050405020304" pitchFamily="18" charset="0"/>
              </a:rPr>
              <a:t>are </a:t>
            </a:r>
            <a:r>
              <a:rPr lang="en-US" dirty="0" smtClean="0">
                <a:latin typeface="Times New Roman" panose="02020603050405020304" pitchFamily="18" charset="0"/>
                <a:ea typeface="Times New Roman" panose="02020603050405020304" pitchFamily="18" charset="0"/>
              </a:rPr>
              <a:t>endorsed &amp; sustainable</a:t>
            </a:r>
            <a:r>
              <a:rPr lang="en-US" dirty="0">
                <a:latin typeface="Times New Roman" panose="02020603050405020304" pitchFamily="18" charset="0"/>
                <a:ea typeface="Times New Roman" panose="02020603050405020304" pitchFamily="18" charset="0"/>
              </a:rPr>
              <a:t>, making PC HEIs a reference across the Region.</a:t>
            </a:r>
            <a:endParaRPr lang="en-CA"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334780"/>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230815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1217" y="1537265"/>
            <a:ext cx="10058083" cy="5016758"/>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sz="2000" b="1" dirty="0" smtClean="0">
                <a:latin typeface="Times New Roman" panose="02020603050405020304" pitchFamily="18" charset="0"/>
                <a:ea typeface="Times New Roman" panose="02020603050405020304" pitchFamily="18" charset="0"/>
              </a:rPr>
              <a:t>WP5 </a:t>
            </a:r>
            <a:r>
              <a:rPr lang="en-US" sz="2000" b="1" dirty="0">
                <a:latin typeface="Times New Roman" panose="02020603050405020304" pitchFamily="18" charset="0"/>
                <a:ea typeface="Times New Roman" panose="02020603050405020304" pitchFamily="18" charset="0"/>
              </a:rPr>
              <a:t>LLL COURSES DESIGN &amp; </a:t>
            </a:r>
            <a:r>
              <a:rPr lang="en-US" sz="2000" b="1" dirty="0" smtClean="0">
                <a:latin typeface="Times New Roman" panose="02020603050405020304" pitchFamily="18" charset="0"/>
                <a:ea typeface="Times New Roman" panose="02020603050405020304" pitchFamily="18" charset="0"/>
              </a:rPr>
              <a:t>IMPLEMENTATION </a:t>
            </a:r>
            <a:r>
              <a:rPr lang="en-US" sz="2000" dirty="0">
                <a:latin typeface="Times New Roman" panose="02020603050405020304" pitchFamily="18" charset="0"/>
                <a:ea typeface="Times New Roman" panose="02020603050405020304" pitchFamily="18" charset="0"/>
              </a:rPr>
              <a:t>will create 3 LLL courses of 1-week duration at each PC, delivered by blended methodology(face-to-face + virtual</a:t>
            </a:r>
            <a:r>
              <a:rPr lang="en-US" sz="2000" dirty="0" smtClean="0">
                <a:latin typeface="Times New Roman" panose="02020603050405020304" pitchFamily="18" charset="0"/>
                <a:ea typeface="Times New Roman" panose="02020603050405020304" pitchFamily="18" charset="0"/>
              </a:rPr>
              <a:t>) targeting </a:t>
            </a:r>
            <a:r>
              <a:rPr lang="en-US" sz="2000" dirty="0">
                <a:latin typeface="Times New Roman" panose="02020603050405020304" pitchFamily="18" charset="0"/>
                <a:ea typeface="Times New Roman" panose="02020603050405020304" pitchFamily="18" charset="0"/>
              </a:rPr>
              <a:t>NGOs managers &amp; staff. </a:t>
            </a:r>
            <a:endParaRPr lang="en-US" sz="2000"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These </a:t>
            </a:r>
            <a:r>
              <a:rPr lang="en-US" sz="2000" dirty="0">
                <a:latin typeface="Times New Roman" panose="02020603050405020304" pitchFamily="18" charset="0"/>
                <a:ea typeface="Times New Roman" panose="02020603050405020304" pitchFamily="18" charset="0"/>
              </a:rPr>
              <a:t>courses will improve their performance &amp; will impact the quality &amp; sustainability of their activities</a:t>
            </a:r>
            <a:r>
              <a:rPr lang="en-US" sz="2000"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sz="20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000" b="1" dirty="0" smtClean="0">
                <a:latin typeface="Times New Roman" panose="02020603050405020304" pitchFamily="18" charset="0"/>
                <a:ea typeface="Times New Roman" panose="02020603050405020304" pitchFamily="18" charset="0"/>
              </a:rPr>
              <a:t>TASKS and INDICATORS</a:t>
            </a:r>
            <a:r>
              <a:rPr lang="en-US" sz="2000"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T5.1 </a:t>
            </a:r>
            <a:r>
              <a:rPr lang="en-US" sz="2000" dirty="0">
                <a:latin typeface="Times New Roman" panose="02020603050405020304" pitchFamily="18" charset="0"/>
                <a:ea typeface="Times New Roman" panose="02020603050405020304" pitchFamily="18" charset="0"/>
              </a:rPr>
              <a:t>Strategy for LLL Courses Creation &amp; Delivery(1strategic plan for LLL creation and marketing campaign</a:t>
            </a:r>
            <a:r>
              <a:rPr lang="en-US" sz="2000"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T5.2 </a:t>
            </a:r>
            <a:r>
              <a:rPr lang="en-US" sz="2000" dirty="0">
                <a:latin typeface="Times New Roman" panose="02020603050405020304" pitchFamily="18" charset="0"/>
                <a:ea typeface="Times New Roman" panose="02020603050405020304" pitchFamily="18" charset="0"/>
              </a:rPr>
              <a:t>Joint Development of Materials for Professional Training Courses &amp; Implementation 3 LLL course*PC HEIs of 1 </a:t>
            </a:r>
            <a:r>
              <a:rPr lang="en-US" sz="2000" dirty="0" smtClean="0">
                <a:latin typeface="Times New Roman" panose="02020603050405020304" pitchFamily="18" charset="0"/>
                <a:ea typeface="Times New Roman" panose="02020603050405020304" pitchFamily="18" charset="0"/>
              </a:rPr>
              <a:t>week = </a:t>
            </a:r>
            <a:r>
              <a:rPr lang="en-US" sz="2000" dirty="0">
                <a:latin typeface="Times New Roman" panose="02020603050405020304" pitchFamily="18" charset="0"/>
                <a:ea typeface="Times New Roman" panose="02020603050405020304" pitchFamily="18" charset="0"/>
              </a:rPr>
              <a:t>courses. Delivered to </a:t>
            </a: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NGOs staff</a:t>
            </a:r>
            <a:r>
              <a:rPr lang="en-US" sz="2000" dirty="0" smtClean="0">
                <a:latin typeface="Times New Roman" panose="02020603050405020304" pitchFamily="18"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sz="20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000" b="1" dirty="0" smtClean="0">
                <a:latin typeface="Times New Roman" panose="02020603050405020304" pitchFamily="18" charset="0"/>
                <a:ea typeface="Times New Roman" panose="02020603050405020304" pitchFamily="18" charset="0"/>
              </a:rPr>
              <a:t>MILESTONE</a:t>
            </a:r>
            <a:r>
              <a:rPr lang="en-US" sz="2000" dirty="0">
                <a:latin typeface="Times New Roman" panose="02020603050405020304" pitchFamily="18" charset="0"/>
                <a:ea typeface="Times New Roman" panose="02020603050405020304" pitchFamily="18" charset="0"/>
              </a:rPr>
              <a:t>: </a:t>
            </a:r>
            <a:endParaRPr lang="en-US" sz="2000"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LLL </a:t>
            </a:r>
            <a:r>
              <a:rPr lang="en-US" sz="2000" dirty="0">
                <a:latin typeface="Times New Roman" panose="02020603050405020304" pitchFamily="18" charset="0"/>
                <a:ea typeface="Times New Roman" panose="02020603050405020304" pitchFamily="18" charset="0"/>
              </a:rPr>
              <a:t>courses created in response to NGOs challenges &amp; training needs. Conceived with blended delivery. LLL courses endorsed by PC HEIs are sustainable, referent in the sector</a:t>
            </a:r>
            <a:endParaRPr lang="en-CA" sz="2000" dirty="0">
              <a:latin typeface="Times New Roman" panose="02020603050405020304" pitchFamily="18" charset="0"/>
              <a:ea typeface="Times New Roman" panose="02020603050405020304" pitchFamily="18" charset="0"/>
            </a:endParaRPr>
          </a:p>
          <a:p>
            <a:pPr>
              <a:spcAft>
                <a:spcPts val="0"/>
              </a:spcAft>
            </a:pPr>
            <a:r>
              <a:rPr lang="en-US" sz="2000" dirty="0">
                <a:latin typeface="Times New Roman" panose="02020603050405020304" pitchFamily="18" charset="0"/>
                <a:ea typeface="Times New Roman" panose="02020603050405020304" pitchFamily="18" charset="0"/>
              </a:rPr>
              <a:t> </a:t>
            </a:r>
            <a:endParaRPr lang="en-CA" sz="2000"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3790519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5" y="6334780"/>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
        <p:nvSpPr>
          <p:cNvPr id="11" name="Rectangle 10"/>
          <p:cNvSpPr/>
          <p:nvPr/>
        </p:nvSpPr>
        <p:spPr>
          <a:xfrm>
            <a:off x="486066" y="1257300"/>
            <a:ext cx="10987636" cy="5324535"/>
          </a:xfrm>
          <a:prstGeom prst="rect">
            <a:avLst/>
          </a:prstGeom>
        </p:spPr>
        <p:txBody>
          <a:bodyPr wrap="square">
            <a:spAutoFit/>
          </a:bodyPr>
          <a:lstStyle/>
          <a:p>
            <a:pPr algn="just"/>
            <a:r>
              <a:rPr lang="en-GB" sz="2000" b="1" cap="all" dirty="0"/>
              <a:t>MORALE Expected Results</a:t>
            </a:r>
            <a:endParaRPr lang="en-CA" sz="2000" cap="all" dirty="0"/>
          </a:p>
          <a:p>
            <a:pPr algn="just">
              <a:buFont typeface="Wingdings" panose="05000000000000000000" pitchFamily="2" charset="2"/>
              <a:buChar char="Ø"/>
            </a:pPr>
            <a:r>
              <a:rPr lang="en-CA" sz="2000" dirty="0" smtClean="0">
                <a:latin typeface="Arial Narrow" panose="020B0606020202030204" pitchFamily="34" charset="0"/>
              </a:rPr>
              <a:t> Building </a:t>
            </a:r>
            <a:r>
              <a:rPr lang="en-CA" sz="2000" dirty="0">
                <a:latin typeface="Arial Narrow" panose="020B0606020202030204" pitchFamily="34" charset="0"/>
              </a:rPr>
              <a:t>Human capacities in topics related to innovative and quality modernisation of HE provision (bachelor &amp; LLL) and in subjects related with NGOs by means of 4 </a:t>
            </a:r>
            <a:r>
              <a:rPr lang="en-CA" sz="2000" dirty="0" err="1">
                <a:latin typeface="Arial Narrow" panose="020B0606020202030204" pitchFamily="34" charset="0"/>
              </a:rPr>
              <a:t>ToT</a:t>
            </a:r>
            <a:r>
              <a:rPr lang="en-CA" sz="2000" dirty="0">
                <a:latin typeface="Arial Narrow" panose="020B0606020202030204" pitchFamily="34" charset="0"/>
              </a:rPr>
              <a:t> (and replication) </a:t>
            </a:r>
            <a:endParaRPr lang="en-CA" sz="2000" dirty="0" smtClean="0">
              <a:latin typeface="Arial Narrow" panose="020B0606020202030204" pitchFamily="34" charset="0"/>
            </a:endParaRPr>
          </a:p>
          <a:p>
            <a:pPr algn="just"/>
            <a:endParaRPr lang="en-CA" sz="2000" dirty="0">
              <a:latin typeface="Arial Narrow" panose="020B0606020202030204" pitchFamily="34" charset="0"/>
            </a:endParaRPr>
          </a:p>
          <a:p>
            <a:pPr>
              <a:buFont typeface="Wingdings" panose="05000000000000000000" pitchFamily="2" charset="2"/>
              <a:buChar char="Ø"/>
            </a:pPr>
            <a:r>
              <a:rPr lang="en-CA" sz="2000" dirty="0">
                <a:latin typeface="Arial Narrow" panose="020B0606020202030204" pitchFamily="34" charset="0"/>
              </a:rPr>
              <a:t>The modernization of 7 bachelors in Social &amp; Behavioural Sciences at PC </a:t>
            </a:r>
            <a:r>
              <a:rPr lang="en-CA" sz="2000" dirty="0" smtClean="0">
                <a:latin typeface="Arial Narrow" panose="020B0606020202030204" pitchFamily="34" charset="0"/>
              </a:rPr>
              <a:t>HEIs</a:t>
            </a:r>
          </a:p>
          <a:p>
            <a:endParaRPr lang="en-CA" sz="2000" dirty="0">
              <a:latin typeface="Arial Narrow" panose="020B0606020202030204" pitchFamily="34" charset="0"/>
            </a:endParaRPr>
          </a:p>
          <a:p>
            <a:pPr>
              <a:buFont typeface="Wingdings" panose="05000000000000000000" pitchFamily="2" charset="2"/>
              <a:buChar char="Ø"/>
            </a:pPr>
            <a:r>
              <a:rPr lang="en-CA" sz="2000" dirty="0">
                <a:latin typeface="Arial Narrow" panose="020B0606020202030204" pitchFamily="34" charset="0"/>
              </a:rPr>
              <a:t>The creation of 21 LLL courses at PC </a:t>
            </a:r>
            <a:r>
              <a:rPr lang="en-CA" sz="2000" dirty="0" smtClean="0">
                <a:latin typeface="Arial Narrow" panose="020B0606020202030204" pitchFamily="34" charset="0"/>
              </a:rPr>
              <a:t>HEIs</a:t>
            </a:r>
          </a:p>
          <a:p>
            <a:pPr algn="just">
              <a:buFont typeface="Wingdings" panose="05000000000000000000" pitchFamily="2" charset="2"/>
              <a:buChar char="Ø"/>
            </a:pPr>
            <a:endParaRPr lang="en-CA" sz="2000" dirty="0" smtClean="0">
              <a:latin typeface="Arial Narrow" panose="020B0606020202030204" pitchFamily="34" charset="0"/>
            </a:endParaRPr>
          </a:p>
          <a:p>
            <a:pPr algn="just">
              <a:buFont typeface="Wingdings" panose="05000000000000000000" pitchFamily="2" charset="2"/>
              <a:buChar char="Ø"/>
            </a:pPr>
            <a:r>
              <a:rPr lang="en-CA" sz="2000" dirty="0" smtClean="0">
                <a:latin typeface="Arial Narrow" panose="020B0606020202030204" pitchFamily="34" charset="0"/>
              </a:rPr>
              <a:t>The </a:t>
            </a:r>
            <a:r>
              <a:rPr lang="en-CA" sz="2000" dirty="0">
                <a:latin typeface="Arial Narrow" panose="020B0606020202030204" pitchFamily="34" charset="0"/>
              </a:rPr>
              <a:t>publication of the in-depth needs analysis of the current HE study programs shortcoming/inexistence in terms of NGOs management and operation with a multidisciplinary approach </a:t>
            </a:r>
            <a:endParaRPr lang="en-CA" sz="2000" dirty="0" smtClean="0">
              <a:latin typeface="Arial Narrow" panose="020B0606020202030204" pitchFamily="34" charset="0"/>
            </a:endParaRPr>
          </a:p>
          <a:p>
            <a:pPr algn="just"/>
            <a:endParaRPr lang="en-CA" sz="2000" dirty="0">
              <a:latin typeface="Arial Narrow" panose="020B0606020202030204" pitchFamily="34" charset="0"/>
            </a:endParaRPr>
          </a:p>
          <a:p>
            <a:pPr algn="just">
              <a:buFont typeface="Wingdings" panose="05000000000000000000" pitchFamily="2" charset="2"/>
              <a:buChar char="Ø"/>
            </a:pPr>
            <a:r>
              <a:rPr lang="en-CA" sz="2000" dirty="0" smtClean="0">
                <a:latin typeface="Arial Narrow" panose="020B0606020202030204" pitchFamily="34" charset="0"/>
              </a:rPr>
              <a:t> Increased </a:t>
            </a:r>
            <a:r>
              <a:rPr lang="en-CA" sz="2000" dirty="0">
                <a:latin typeface="Arial Narrow" panose="020B0606020202030204" pitchFamily="34" charset="0"/>
              </a:rPr>
              <a:t>awareness among all targets in the key role HE has in the provision of high </a:t>
            </a:r>
            <a:r>
              <a:rPr lang="en-CA" sz="2000" dirty="0" smtClean="0">
                <a:latin typeface="Arial Narrow" panose="020B0606020202030204" pitchFamily="34" charset="0"/>
              </a:rPr>
              <a:t>quality/ innovative/ multidisciplinary </a:t>
            </a:r>
            <a:r>
              <a:rPr lang="en-CA" sz="2000" dirty="0">
                <a:latin typeface="Arial Narrow" panose="020B0606020202030204" pitchFamily="34" charset="0"/>
              </a:rPr>
              <a:t>education for the training of the future NGOs professionals and in the skills update of current NGOs </a:t>
            </a:r>
            <a:r>
              <a:rPr lang="en-CA" sz="2000" dirty="0" smtClean="0">
                <a:latin typeface="Arial Narrow" panose="020B0606020202030204" pitchFamily="34" charset="0"/>
              </a:rPr>
              <a:t>staff</a:t>
            </a:r>
          </a:p>
          <a:p>
            <a:endParaRPr lang="en-CA" sz="2000" dirty="0">
              <a:latin typeface="Arial Narrow" panose="020B0606020202030204" pitchFamily="34" charset="0"/>
            </a:endParaRPr>
          </a:p>
          <a:p>
            <a:pPr>
              <a:buFont typeface="Wingdings" panose="05000000000000000000" pitchFamily="2" charset="2"/>
              <a:buChar char="Ø"/>
            </a:pPr>
            <a:r>
              <a:rPr lang="en-CA" sz="2000" dirty="0">
                <a:latin typeface="Arial Narrow" panose="020B0606020202030204" pitchFamily="34" charset="0"/>
              </a:rPr>
              <a:t>The publication of a policy paper.to increase awareness on the key role of local NGOs and the need for strong and solid cooperation with academia and authorities that need to support them for more solid NGO operations.</a:t>
            </a:r>
          </a:p>
        </p:txBody>
      </p:sp>
    </p:spTree>
    <p:extLst>
      <p:ext uri="{BB962C8B-B14F-4D97-AF65-F5344CB8AC3E}">
        <p14:creationId xmlns:p14="http://schemas.microsoft.com/office/powerpoint/2010/main" val="778473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5" y="6149130"/>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
        <p:nvSpPr>
          <p:cNvPr id="12" name="Rectangle 11"/>
          <p:cNvSpPr/>
          <p:nvPr/>
        </p:nvSpPr>
        <p:spPr>
          <a:xfrm>
            <a:off x="3197730" y="2071999"/>
            <a:ext cx="4983737" cy="3785652"/>
          </a:xfrm>
          <a:prstGeom prst="rect">
            <a:avLst/>
          </a:prstGeom>
        </p:spPr>
        <p:txBody>
          <a:bodyPr wrap="none">
            <a:spAutoFit/>
          </a:bodyPr>
          <a:lstStyle/>
          <a:p>
            <a:pPr algn="ctr" eaLnBrk="0" hangingPunct="0">
              <a:lnSpc>
                <a:spcPct val="150000"/>
              </a:lnSpc>
              <a:spcAft>
                <a:spcPts val="0"/>
              </a:spcAft>
            </a:pPr>
            <a:r>
              <a:rPr lang="en-US" sz="3200" b="1" dirty="0" smtClean="0">
                <a:latin typeface="Times New Roman" panose="02020603050405020304" pitchFamily="18" charset="0"/>
                <a:ea typeface="Arial Unicode MS"/>
              </a:rPr>
              <a:t>Thanks for Your Attention</a:t>
            </a:r>
          </a:p>
          <a:p>
            <a:pPr algn="ctr" eaLnBrk="0" hangingPunct="0">
              <a:lnSpc>
                <a:spcPct val="150000"/>
              </a:lnSpc>
              <a:spcAft>
                <a:spcPts val="0"/>
              </a:spcAft>
            </a:pPr>
            <a:endParaRPr lang="en-US" sz="3200" b="1" dirty="0" smtClean="0">
              <a:latin typeface="Times New Roman" panose="02020603050405020304" pitchFamily="18" charset="0"/>
              <a:ea typeface="Arial Unicode MS"/>
            </a:endParaRPr>
          </a:p>
          <a:p>
            <a:pPr algn="ctr" eaLnBrk="0" hangingPunct="0">
              <a:lnSpc>
                <a:spcPct val="150000"/>
              </a:lnSpc>
              <a:spcAft>
                <a:spcPts val="0"/>
              </a:spcAft>
            </a:pPr>
            <a:r>
              <a:rPr lang="en-US" sz="3200" b="1" dirty="0" smtClean="0">
                <a:latin typeface="Times New Roman" panose="02020603050405020304" pitchFamily="18" charset="0"/>
                <a:ea typeface="Arial Unicode MS"/>
              </a:rPr>
              <a:t>Merci Pour </a:t>
            </a:r>
            <a:r>
              <a:rPr lang="en-US" sz="3200" b="1" dirty="0" err="1">
                <a:latin typeface="Times New Roman" panose="02020603050405020304" pitchFamily="18" charset="0"/>
                <a:ea typeface="Arial Unicode MS"/>
              </a:rPr>
              <a:t>V</a:t>
            </a:r>
            <a:r>
              <a:rPr lang="en-US" sz="3200" b="1" dirty="0" err="1" smtClean="0">
                <a:latin typeface="Times New Roman" panose="02020603050405020304" pitchFamily="18" charset="0"/>
                <a:ea typeface="Arial Unicode MS"/>
              </a:rPr>
              <a:t>otre</a:t>
            </a:r>
            <a:r>
              <a:rPr lang="en-US" sz="3200" b="1" dirty="0" smtClean="0">
                <a:latin typeface="Times New Roman" panose="02020603050405020304" pitchFamily="18" charset="0"/>
                <a:ea typeface="Arial Unicode MS"/>
              </a:rPr>
              <a:t> Attention</a:t>
            </a:r>
          </a:p>
          <a:p>
            <a:pPr algn="ctr" eaLnBrk="0" hangingPunct="0">
              <a:lnSpc>
                <a:spcPct val="150000"/>
              </a:lnSpc>
              <a:spcAft>
                <a:spcPts val="0"/>
              </a:spcAft>
            </a:pPr>
            <a:endParaRPr lang="en-US" sz="3200" b="1" dirty="0">
              <a:latin typeface="Times New Roman" panose="02020603050405020304" pitchFamily="18" charset="0"/>
              <a:ea typeface="Arial Unicode MS"/>
            </a:endParaRPr>
          </a:p>
          <a:p>
            <a:pPr algn="ctr" eaLnBrk="0" hangingPunct="0">
              <a:lnSpc>
                <a:spcPct val="150000"/>
              </a:lnSpc>
              <a:spcAft>
                <a:spcPts val="0"/>
              </a:spcAft>
            </a:pPr>
            <a:r>
              <a:rPr lang="ar-LB" sz="3200" b="1" dirty="0" smtClean="0">
                <a:latin typeface="Times New Roman" panose="02020603050405020304" pitchFamily="18" charset="0"/>
                <a:ea typeface="Arial Unicode MS"/>
              </a:rPr>
              <a:t>شكرا لاستماعكم</a:t>
            </a:r>
            <a:r>
              <a:rPr lang="en-US" sz="3200" b="1" dirty="0" smtClean="0">
                <a:latin typeface="Times New Roman" panose="02020603050405020304" pitchFamily="18" charset="0"/>
                <a:ea typeface="Arial Unicode MS"/>
              </a:rPr>
              <a:t> </a:t>
            </a:r>
            <a:endParaRPr lang="en-CA" sz="3200" b="1" dirty="0">
              <a:latin typeface="Times New Roman" panose="02020603050405020304" pitchFamily="18" charset="0"/>
              <a:ea typeface="Arial Unicode MS"/>
            </a:endParaRPr>
          </a:p>
        </p:txBody>
      </p:sp>
    </p:spTree>
    <p:extLst>
      <p:ext uri="{BB962C8B-B14F-4D97-AF65-F5344CB8AC3E}">
        <p14:creationId xmlns:p14="http://schemas.microsoft.com/office/powerpoint/2010/main" val="2698432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099" y="1280886"/>
            <a:ext cx="10934701" cy="4708981"/>
          </a:xfrm>
          <a:prstGeom prst="rect">
            <a:avLst/>
          </a:prstGeom>
        </p:spPr>
        <p:txBody>
          <a:bodyPr wrap="square">
            <a:spAutoFit/>
          </a:bodyPr>
          <a:lstStyle/>
          <a:p>
            <a:endParaRPr lang="en-US" sz="2000" dirty="0" smtClean="0">
              <a:latin typeface="Times New Roman" panose="02020603050405020304" pitchFamily="18" charset="0"/>
              <a:ea typeface="Times New Roman" panose="02020603050405020304" pitchFamily="18" charset="0"/>
            </a:endParaRPr>
          </a:p>
          <a:p>
            <a:r>
              <a:rPr lang="en-US" sz="2000" b="1" dirty="0" smtClean="0"/>
              <a:t>General project objective</a:t>
            </a:r>
            <a:r>
              <a:rPr lang="en-US" sz="2000" dirty="0"/>
              <a:t>: </a:t>
            </a:r>
            <a:endParaRPr lang="en-US" sz="2000" dirty="0" smtClean="0"/>
          </a:p>
          <a:p>
            <a:pPr marL="342900" indent="-342900">
              <a:buFont typeface="Wingdings" panose="05000000000000000000" pitchFamily="2" charset="2"/>
              <a:buChar char="Ø"/>
            </a:pPr>
            <a:r>
              <a:rPr lang="en-US" sz="2000" dirty="0" smtClean="0"/>
              <a:t>to </a:t>
            </a:r>
            <a:r>
              <a:rPr lang="en-US" sz="2000" dirty="0"/>
              <a:t>build the capacities of Syrian &amp; Lebanese HEIs to train a new generation of high skilled professionals in NGOs management &amp; operation to enhance inclusion of refugees and the rebuilding of the South Mediterranean society.</a:t>
            </a:r>
            <a:endParaRPr lang="en-CA" sz="2000" dirty="0"/>
          </a:p>
          <a:p>
            <a:r>
              <a:rPr lang="en-US" sz="2000" dirty="0"/>
              <a:t> </a:t>
            </a:r>
            <a:endParaRPr lang="en-CA" sz="2000" dirty="0"/>
          </a:p>
          <a:p>
            <a:r>
              <a:rPr lang="en-US" sz="2000" b="1" dirty="0"/>
              <a:t>Specific </a:t>
            </a:r>
            <a:r>
              <a:rPr lang="en-US" sz="2000" b="1" dirty="0" smtClean="0"/>
              <a:t>Objectives:</a:t>
            </a:r>
          </a:p>
          <a:p>
            <a:pPr marL="342900" lvl="0" indent="-342900">
              <a:buFont typeface="Wingdings" panose="05000000000000000000" pitchFamily="2" charset="2"/>
              <a:buChar char="Ø"/>
            </a:pPr>
            <a:r>
              <a:rPr lang="en-US" sz="2000" dirty="0"/>
              <a:t>To provide the NGO </a:t>
            </a:r>
            <a:r>
              <a:rPr lang="en-US" sz="2000" dirty="0" err="1"/>
              <a:t>labour</a:t>
            </a:r>
            <a:r>
              <a:rPr lang="en-US" sz="2000" dirty="0"/>
              <a:t> market sector with high skilled professionals trained to effectively manage and operate in NGO environments by means of </a:t>
            </a:r>
            <a:r>
              <a:rPr lang="en-US" sz="2000" dirty="0" err="1"/>
              <a:t>modernising</a:t>
            </a:r>
            <a:r>
              <a:rPr lang="en-US" sz="2000" dirty="0"/>
              <a:t> Social &amp; </a:t>
            </a:r>
            <a:r>
              <a:rPr lang="en-US" sz="2000" dirty="0" err="1"/>
              <a:t>Behavioural</a:t>
            </a:r>
            <a:r>
              <a:rPr lang="en-US" sz="2000" dirty="0"/>
              <a:t> Sciences related curricula and by offering lifelong courses targeting NGOs professionals at partner universities</a:t>
            </a:r>
            <a:r>
              <a:rPr lang="en-US" sz="2000" dirty="0" smtClean="0"/>
              <a:t>.</a:t>
            </a:r>
          </a:p>
          <a:p>
            <a:pPr lvl="0"/>
            <a:endParaRPr lang="en-CA" sz="2000" dirty="0"/>
          </a:p>
          <a:p>
            <a:pPr marL="342900" lvl="0" indent="-342900">
              <a:buFont typeface="Wingdings" panose="05000000000000000000" pitchFamily="2" charset="2"/>
              <a:buChar char="Ø"/>
            </a:pPr>
            <a:r>
              <a:rPr lang="en-US" sz="2000" dirty="0"/>
              <a:t>To raise the awareness on the key role of HE in the provision of high level competences of the future NGOs professionals and strengthen inter-institutional cooperation among HEIs, NGOs and governments through targeted networking actions</a:t>
            </a:r>
            <a:r>
              <a:rPr lang="en-US" sz="2000" dirty="0" smtClean="0"/>
              <a:t>.</a:t>
            </a:r>
            <a:endParaRPr lang="en-CA" sz="2000" dirty="0"/>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3553733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971181553"/>
              </p:ext>
            </p:extLst>
          </p:nvPr>
        </p:nvGraphicFramePr>
        <p:xfrm>
          <a:off x="998585" y="1358269"/>
          <a:ext cx="9567816" cy="4926419"/>
        </p:xfrm>
        <a:graphic>
          <a:graphicData uri="http://schemas.openxmlformats.org/drawingml/2006/table">
            <a:tbl>
              <a:tblPr firstRow="1" firstCol="1" bandRow="1">
                <a:tableStyleId>{5C22544A-7EE6-4342-B048-85BDC9FD1C3A}</a:tableStyleId>
              </a:tblPr>
              <a:tblGrid>
                <a:gridCol w="2515005">
                  <a:extLst>
                    <a:ext uri="{9D8B030D-6E8A-4147-A177-3AD203B41FA5}">
                      <a16:colId xmlns:a16="http://schemas.microsoft.com/office/drawing/2014/main" xmlns="" val="643594322"/>
                    </a:ext>
                  </a:extLst>
                </a:gridCol>
                <a:gridCol w="7052811">
                  <a:extLst>
                    <a:ext uri="{9D8B030D-6E8A-4147-A177-3AD203B41FA5}">
                      <a16:colId xmlns:a16="http://schemas.microsoft.com/office/drawing/2014/main" xmlns="" val="848546865"/>
                    </a:ext>
                  </a:extLst>
                </a:gridCol>
              </a:tblGrid>
              <a:tr h="368764">
                <a:tc>
                  <a:txBody>
                    <a:bodyPr/>
                    <a:lstStyle/>
                    <a:p>
                      <a:pPr algn="l">
                        <a:lnSpc>
                          <a:spcPct val="100000"/>
                        </a:lnSpc>
                        <a:spcAft>
                          <a:spcPts val="0"/>
                        </a:spcAft>
                      </a:pPr>
                      <a:r>
                        <a:rPr lang="en-GB" sz="1800" dirty="0">
                          <a:effectLst/>
                        </a:rPr>
                        <a:t>P1 : BAU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a:effectLst/>
                        </a:rPr>
                        <a:t>Beirut Arab University- </a:t>
                      </a:r>
                      <a:r>
                        <a:rPr lang="en-GB" sz="1800" dirty="0" smtClean="0">
                          <a:effectLst/>
                        </a:rPr>
                        <a:t>Lebanon (Coordinator)</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973916073"/>
                  </a:ext>
                </a:extLst>
              </a:tr>
              <a:tr h="510134">
                <a:tc>
                  <a:txBody>
                    <a:bodyPr/>
                    <a:lstStyle/>
                    <a:p>
                      <a:pPr algn="l">
                        <a:lnSpc>
                          <a:spcPct val="100000"/>
                        </a:lnSpc>
                        <a:spcAft>
                          <a:spcPts val="0"/>
                        </a:spcAft>
                      </a:pPr>
                      <a:r>
                        <a:rPr lang="en-GB" sz="1800" dirty="0">
                          <a:effectLst/>
                        </a:rPr>
                        <a:t>P2:  MUBS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CA" sz="1800" dirty="0">
                          <a:effectLst/>
                        </a:rPr>
                        <a:t>Modern University of Business and science – Lebanon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584334219"/>
                  </a:ext>
                </a:extLst>
              </a:tr>
              <a:tr h="368764">
                <a:tc>
                  <a:txBody>
                    <a:bodyPr/>
                    <a:lstStyle/>
                    <a:p>
                      <a:pPr algn="l">
                        <a:lnSpc>
                          <a:spcPct val="100000"/>
                        </a:lnSpc>
                        <a:spcAft>
                          <a:spcPts val="0"/>
                        </a:spcAft>
                      </a:pPr>
                      <a:r>
                        <a:rPr lang="en-GB" sz="1800">
                          <a:effectLst/>
                        </a:rPr>
                        <a:t>P3:  LU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a:effectLst/>
                        </a:rPr>
                        <a:t>Lebanese University </a:t>
                      </a:r>
                      <a:r>
                        <a:rPr lang="en-CA" sz="1800" dirty="0">
                          <a:effectLst/>
                        </a:rPr>
                        <a:t>– Lebanon</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621153256"/>
                  </a:ext>
                </a:extLst>
              </a:tr>
              <a:tr h="388958">
                <a:tc>
                  <a:txBody>
                    <a:bodyPr/>
                    <a:lstStyle/>
                    <a:p>
                      <a:pPr algn="l">
                        <a:lnSpc>
                          <a:spcPct val="100000"/>
                        </a:lnSpc>
                        <a:spcAft>
                          <a:spcPts val="0"/>
                        </a:spcAft>
                      </a:pPr>
                      <a:r>
                        <a:rPr lang="en-GB" sz="1800" dirty="0">
                          <a:effectLst/>
                        </a:rPr>
                        <a:t>P5:  IUST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US" sz="1800" dirty="0">
                          <a:effectLst/>
                        </a:rPr>
                        <a:t>International University of Science and Technology - Syria</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501272324"/>
                  </a:ext>
                </a:extLst>
              </a:tr>
              <a:tr h="388958">
                <a:tc>
                  <a:txBody>
                    <a:bodyPr/>
                    <a:lstStyle/>
                    <a:p>
                      <a:pPr algn="l">
                        <a:lnSpc>
                          <a:spcPct val="100000"/>
                        </a:lnSpc>
                        <a:spcAft>
                          <a:spcPts val="0"/>
                        </a:spcAft>
                      </a:pPr>
                      <a:r>
                        <a:rPr lang="en-GB" sz="1800">
                          <a:effectLst/>
                        </a:rPr>
                        <a:t>P6 : AIU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a:effectLst/>
                        </a:rPr>
                        <a:t>Arab International University</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165321421"/>
                  </a:ext>
                </a:extLst>
              </a:tr>
              <a:tr h="388958">
                <a:tc>
                  <a:txBody>
                    <a:bodyPr/>
                    <a:lstStyle/>
                    <a:p>
                      <a:pPr algn="l">
                        <a:lnSpc>
                          <a:spcPct val="100000"/>
                        </a:lnSpc>
                        <a:spcAft>
                          <a:spcPts val="0"/>
                        </a:spcAft>
                      </a:pPr>
                      <a:r>
                        <a:rPr lang="en-GB" sz="1800">
                          <a:effectLst/>
                        </a:rPr>
                        <a:t>P7:   DU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a:effectLst/>
                        </a:rPr>
                        <a:t>Damascus University </a:t>
                      </a:r>
                      <a:r>
                        <a:rPr lang="en-US" sz="1800" dirty="0">
                          <a:effectLst/>
                        </a:rPr>
                        <a:t>- Syria</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586628217"/>
                  </a:ext>
                </a:extLst>
              </a:tr>
              <a:tr h="587287">
                <a:tc>
                  <a:txBody>
                    <a:bodyPr/>
                    <a:lstStyle/>
                    <a:p>
                      <a:pPr algn="l">
                        <a:lnSpc>
                          <a:spcPct val="100000"/>
                        </a:lnSpc>
                        <a:spcAft>
                          <a:spcPts val="0"/>
                        </a:spcAft>
                      </a:pPr>
                      <a:r>
                        <a:rPr lang="en-GB" sz="1800" dirty="0">
                          <a:effectLst/>
                        </a:rPr>
                        <a:t>P8: </a:t>
                      </a:r>
                      <a:r>
                        <a:rPr lang="en-US" sz="1800" dirty="0">
                          <a:effectLst/>
                        </a:rPr>
                        <a:t> SHIIARS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US" sz="1800" dirty="0">
                          <a:effectLst/>
                        </a:rPr>
                        <a:t>Sham Higher Institute for Islamic Sciences, Arabic Language, Islamic Studies and Researches - Syria</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531712840"/>
                  </a:ext>
                </a:extLst>
              </a:tr>
              <a:tr h="388958">
                <a:tc>
                  <a:txBody>
                    <a:bodyPr/>
                    <a:lstStyle/>
                    <a:p>
                      <a:pPr algn="l">
                        <a:lnSpc>
                          <a:spcPct val="100000"/>
                        </a:lnSpc>
                        <a:spcAft>
                          <a:spcPts val="0"/>
                        </a:spcAft>
                      </a:pPr>
                      <a:r>
                        <a:rPr lang="en-GB" sz="1800">
                          <a:effectLst/>
                        </a:rPr>
                        <a:t>P9:   ARA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err="1">
                          <a:effectLst/>
                        </a:rPr>
                        <a:t>Alrashied</a:t>
                      </a:r>
                      <a:r>
                        <a:rPr lang="en-GB" sz="1800" dirty="0">
                          <a:effectLst/>
                        </a:rPr>
                        <a:t> Association </a:t>
                      </a:r>
                      <a:r>
                        <a:rPr lang="en-US" sz="1800" dirty="0">
                          <a:effectLst/>
                        </a:rPr>
                        <a:t>- Syria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825461570"/>
                  </a:ext>
                </a:extLst>
              </a:tr>
              <a:tr h="388958">
                <a:tc>
                  <a:txBody>
                    <a:bodyPr/>
                    <a:lstStyle/>
                    <a:p>
                      <a:pPr algn="l">
                        <a:lnSpc>
                          <a:spcPct val="100000"/>
                        </a:lnSpc>
                        <a:spcAft>
                          <a:spcPts val="0"/>
                        </a:spcAft>
                      </a:pPr>
                      <a:r>
                        <a:rPr lang="en-GB" sz="1800">
                          <a:effectLst/>
                        </a:rPr>
                        <a:t>P10:  UA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a:effectLst/>
                        </a:rPr>
                        <a:t>University of Alicante - Spain</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538303809"/>
                  </a:ext>
                </a:extLst>
              </a:tr>
              <a:tr h="368764">
                <a:tc>
                  <a:txBody>
                    <a:bodyPr/>
                    <a:lstStyle/>
                    <a:p>
                      <a:pPr algn="l">
                        <a:lnSpc>
                          <a:spcPct val="100000"/>
                        </a:lnSpc>
                        <a:spcAft>
                          <a:spcPts val="0"/>
                        </a:spcAft>
                      </a:pPr>
                      <a:r>
                        <a:rPr lang="en-GB" sz="1800">
                          <a:effectLst/>
                        </a:rPr>
                        <a:t>P11:  UOL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CA" sz="1800" dirty="0">
                          <a:effectLst/>
                        </a:rPr>
                        <a:t>Oldenburg University - Germany</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140941567"/>
                  </a:ext>
                </a:extLst>
              </a:tr>
              <a:tr h="388958">
                <a:tc>
                  <a:txBody>
                    <a:bodyPr/>
                    <a:lstStyle/>
                    <a:p>
                      <a:pPr algn="l">
                        <a:lnSpc>
                          <a:spcPct val="100000"/>
                        </a:lnSpc>
                        <a:spcAft>
                          <a:spcPts val="800"/>
                        </a:spcAft>
                      </a:pPr>
                      <a:r>
                        <a:rPr lang="en-GB" sz="1800">
                          <a:effectLst/>
                        </a:rPr>
                        <a:t>P12:  UNIBO  </a:t>
                      </a:r>
                      <a:endParaRPr lang="en-CA"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it-IT" sz="1800" dirty="0">
                          <a:effectLst/>
                        </a:rPr>
                        <a:t>Alma Mater Studiorum Università di Bologna </a:t>
                      </a:r>
                      <a:r>
                        <a:rPr lang="en-CA" sz="1800" dirty="0">
                          <a:effectLst/>
                        </a:rPr>
                        <a:t>- Italy</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054936809"/>
                  </a:ext>
                </a:extLst>
              </a:tr>
              <a:tr h="388958">
                <a:tc>
                  <a:txBody>
                    <a:bodyPr/>
                    <a:lstStyle/>
                    <a:p>
                      <a:pPr algn="l">
                        <a:lnSpc>
                          <a:spcPct val="100000"/>
                        </a:lnSpc>
                        <a:spcAft>
                          <a:spcPts val="800"/>
                        </a:spcAft>
                      </a:pPr>
                      <a:r>
                        <a:rPr lang="en-GB" sz="1800" dirty="0">
                          <a:effectLst/>
                        </a:rPr>
                        <a:t>P13 : Four Elements  </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1800" dirty="0">
                          <a:effectLst/>
                        </a:rPr>
                        <a:t>Four Elements</a:t>
                      </a:r>
                      <a:r>
                        <a:rPr lang="en-CA" sz="1800" dirty="0">
                          <a:effectLst/>
                        </a:rPr>
                        <a:t> - Greece</a:t>
                      </a:r>
                      <a:endParaRPr lang="en-CA"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086154314"/>
                  </a:ext>
                </a:extLst>
              </a:tr>
            </a:tbl>
          </a:graphicData>
        </a:graphic>
      </p:graphicFrame>
      <p:grpSp>
        <p:nvGrpSpPr>
          <p:cNvPr id="4" name="Group 3"/>
          <p:cNvGrpSpPr/>
          <p:nvPr/>
        </p:nvGrpSpPr>
        <p:grpSpPr>
          <a:xfrm>
            <a:off x="0" y="116114"/>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1" name="Rectangle 10"/>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2982035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570039"/>
            <a:ext cx="11430000" cy="4524315"/>
          </a:xfrm>
          <a:prstGeom prst="rect">
            <a:avLst/>
          </a:prstGeom>
        </p:spPr>
        <p:txBody>
          <a:bodyPr wrap="square">
            <a:spAutoFit/>
          </a:bodyPr>
          <a:lstStyle/>
          <a:p>
            <a:pPr algn="ct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r>
              <a:rPr lang="en-US" b="1" dirty="0" smtClean="0">
                <a:latin typeface="Times New Roman" panose="02020603050405020304" pitchFamily="18" charset="0"/>
                <a:ea typeface="Times New Roman" panose="02020603050405020304" pitchFamily="18" charset="0"/>
              </a:rPr>
              <a:t>Main </a:t>
            </a:r>
            <a:r>
              <a:rPr lang="en-US" b="1" dirty="0">
                <a:latin typeface="Times New Roman" panose="02020603050405020304" pitchFamily="18" charset="0"/>
                <a:ea typeface="Times New Roman" panose="02020603050405020304" pitchFamily="18" charset="0"/>
              </a:rPr>
              <a:t>MORALE innovative </a:t>
            </a:r>
            <a:r>
              <a:rPr lang="en-US" b="1" dirty="0" smtClean="0">
                <a:latin typeface="Times New Roman" panose="02020603050405020304" pitchFamily="18" charset="0"/>
                <a:ea typeface="Times New Roman" panose="02020603050405020304" pitchFamily="18" charset="0"/>
              </a:rPr>
              <a:t>factors</a:t>
            </a:r>
            <a:endParaRPr lang="en-CA" b="1"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BACHELOR: current </a:t>
            </a:r>
            <a:r>
              <a:rPr lang="en-US" dirty="0">
                <a:latin typeface="Times New Roman" panose="02020603050405020304" pitchFamily="18" charset="0"/>
                <a:ea typeface="Times New Roman" panose="02020603050405020304" pitchFamily="18" charset="0"/>
              </a:rPr>
              <a:t>offer in Social &amp; </a:t>
            </a:r>
            <a:r>
              <a:rPr lang="en-US" dirty="0" err="1">
                <a:latin typeface="Times New Roman" panose="02020603050405020304" pitchFamily="18" charset="0"/>
                <a:ea typeface="Times New Roman" panose="02020603050405020304" pitchFamily="18" charset="0"/>
              </a:rPr>
              <a:t>Behav</a:t>
            </a:r>
            <a:r>
              <a:rPr lang="en-US" dirty="0">
                <a:latin typeface="Times New Roman" panose="02020603050405020304" pitchFamily="18" charset="0"/>
                <a:ea typeface="Times New Roman" panose="02020603050405020304" pitchFamily="18" charset="0"/>
              </a:rPr>
              <a:t>. Sciences and Business Administration : MORALE’s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will encompass issues such innovative teaching methodology, competence based learning, innovative teaching tools (ICT) + integration of new subjects for a multidisciplinary perspective. </a:t>
            </a: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LLL </a:t>
            </a:r>
            <a:r>
              <a:rPr lang="en-US" dirty="0">
                <a:latin typeface="Times New Roman" panose="02020603050405020304" pitchFamily="18" charset="0"/>
                <a:ea typeface="Times New Roman" panose="02020603050405020304" pitchFamily="18" charset="0"/>
              </a:rPr>
              <a:t>provision will be increased &amp; improved for update of current NGOs professionals’ skills. This means relevant topics, better follow up and agile delivery (blended learning) to allow the attendance of NGOs professionals with no need of physical presence.</a:t>
            </a:r>
            <a:endParaRPr lang="en-CA" dirty="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t>RELEVANCE OF SUBJECT AREA: MORALE addresses the current PC’s emergency, where local NGOs have huge responsibility in the provision of a multifaceted assistance to people in need of humanitarian help</a:t>
            </a: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SECTORS INTERSECTION: The intersection &amp; cooperation HEIs/NGOs/ AUTHORITIES defined in MORALE represents an innovative approach towards the contribution to:1)a solid </a:t>
            </a:r>
            <a:r>
              <a:rPr lang="en-US" dirty="0" err="1" smtClean="0">
                <a:latin typeface="Times New Roman" panose="02020603050405020304" pitchFamily="18" charset="0"/>
                <a:ea typeface="Times New Roman" panose="02020603050405020304" pitchFamily="18" charset="0"/>
              </a:rPr>
              <a:t>modernisation</a:t>
            </a:r>
            <a:r>
              <a:rPr lang="en-US" dirty="0" smtClean="0">
                <a:latin typeface="Times New Roman" panose="02020603050405020304" pitchFamily="18" charset="0"/>
                <a:ea typeface="Times New Roman" panose="02020603050405020304" pitchFamily="18" charset="0"/>
              </a:rPr>
              <a:t> of PC HEIs educational offer; and 2) a significant improvement of NGO operations; and 3) endorsement of results</a:t>
            </a: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p:txBody>
      </p:sp>
      <p:sp>
        <p:nvSpPr>
          <p:cNvPr id="4" name="Rectangle 3"/>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grpSp>
        <p:nvGrpSpPr>
          <p:cNvPr id="6" name="Group 5"/>
          <p:cNvGrpSpPr/>
          <p:nvPr/>
        </p:nvGrpSpPr>
        <p:grpSpPr>
          <a:xfrm>
            <a:off x="172173" y="163512"/>
            <a:ext cx="11709399" cy="1093788"/>
            <a:chOff x="4763" y="6350"/>
            <a:chExt cx="11709399" cy="1093788"/>
          </a:xfrm>
        </p:grpSpPr>
        <p:pic>
          <p:nvPicPr>
            <p:cNvPr id="7"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Tree>
    <p:extLst>
      <p:ext uri="{BB962C8B-B14F-4D97-AF65-F5344CB8AC3E}">
        <p14:creationId xmlns:p14="http://schemas.microsoft.com/office/powerpoint/2010/main" val="1038177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317" y="1301069"/>
            <a:ext cx="10947400" cy="5232202"/>
          </a:xfrm>
          <a:prstGeom prst="rect">
            <a:avLst/>
          </a:prstGeom>
        </p:spPr>
        <p:txBody>
          <a:bodyPr wrap="square">
            <a:spAutoFit/>
          </a:bodyPr>
          <a:lstStyle/>
          <a:p>
            <a:pPr algn="ctr">
              <a:spcAft>
                <a:spcPts val="0"/>
              </a:spcAft>
            </a:pPr>
            <a:r>
              <a:rPr lang="en-US" sz="2400" b="1" dirty="0" smtClean="0">
                <a:latin typeface="Times New Roman" panose="02020603050405020304" pitchFamily="18" charset="0"/>
                <a:ea typeface="Times New Roman" panose="02020603050405020304" pitchFamily="18" charset="0"/>
              </a:rPr>
              <a:t>Activities</a:t>
            </a: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Activities </a:t>
            </a:r>
            <a:r>
              <a:rPr lang="en-US" sz="2000" dirty="0">
                <a:latin typeface="Times New Roman" panose="02020603050405020304" pitchFamily="18" charset="0"/>
                <a:ea typeface="Times New Roman" panose="02020603050405020304" pitchFamily="18" charset="0"/>
              </a:rPr>
              <a:t>are structured into 7 WPs implemented in a logical order, with strong interdependencies among them. </a:t>
            </a:r>
            <a:endParaRPr lang="en-US" sz="2000" dirty="0" smtClean="0">
              <a:latin typeface="Times New Roman" panose="02020603050405020304" pitchFamily="18" charset="0"/>
              <a:ea typeface="Times New Roman" panose="02020603050405020304" pitchFamily="18" charset="0"/>
            </a:endParaRPr>
          </a:p>
          <a:p>
            <a:pPr marL="342900" indent="-342900">
              <a:lnSpc>
                <a:spcPct val="150000"/>
              </a:lnSpc>
              <a:spcAft>
                <a:spcPts val="0"/>
              </a:spcAft>
              <a:buFont typeface="Wingdings" panose="05000000000000000000" pitchFamily="2" charset="2"/>
              <a:buChar char="Ø"/>
              <a:tabLst>
                <a:tab pos="2317115" algn="l"/>
                <a:tab pos="3396615" algn="l"/>
                <a:tab pos="5074920" algn="l"/>
                <a:tab pos="5974715" algn="l"/>
                <a:tab pos="6844030" algn="l"/>
              </a:tabLst>
            </a:pPr>
            <a:r>
              <a:rPr lang="en-CA" sz="2000" b="1" dirty="0" smtClean="0"/>
              <a:t>WP1: MANAGEMENT</a:t>
            </a:r>
          </a:p>
          <a:p>
            <a:pPr marL="342900" indent="-342900">
              <a:lnSpc>
                <a:spcPct val="150000"/>
              </a:lnSpc>
              <a:spcAft>
                <a:spcPts val="0"/>
              </a:spcAft>
              <a:buFont typeface="Wingdings" panose="05000000000000000000" pitchFamily="2" charset="2"/>
              <a:buChar char="Ø"/>
              <a:tabLst>
                <a:tab pos="2317115" algn="l"/>
                <a:tab pos="3396615" algn="l"/>
                <a:tab pos="5074920" algn="l"/>
                <a:tab pos="5974715" algn="l"/>
                <a:tab pos="6844030" algn="l"/>
              </a:tabLst>
            </a:pPr>
            <a:r>
              <a:rPr lang="en-GB" sz="2000" b="1" dirty="0" smtClean="0"/>
              <a:t>WP2: </a:t>
            </a:r>
            <a:r>
              <a:rPr lang="en-CA" sz="2000" b="1" dirty="0" smtClean="0"/>
              <a:t>IN-DEPTH NEEDS ANALYSIS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WP3: </a:t>
            </a:r>
            <a:r>
              <a:rPr lang="en-CA" sz="2000" b="1" dirty="0" smtClean="0"/>
              <a:t>BUILDING CAPACITIES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WP4: </a:t>
            </a:r>
            <a:r>
              <a:rPr lang="en-CA" sz="2000" b="1" dirty="0" smtClean="0"/>
              <a:t>CURRICULA ENHANCEMENT &amp; DELIVERY</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WP5: </a:t>
            </a:r>
            <a:r>
              <a:rPr lang="en-CA" sz="2000" b="1" dirty="0" smtClean="0"/>
              <a:t>LLL COURSES DESIGN &amp; IMPLEMENTATION</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WP6: </a:t>
            </a:r>
            <a:r>
              <a:rPr lang="en-CA" sz="2000" b="1" dirty="0" smtClean="0"/>
              <a:t>DISSEMINATION &amp; NETWORKING</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WP7: </a:t>
            </a:r>
            <a:r>
              <a:rPr lang="en-CA" sz="2000" b="1" dirty="0" smtClean="0"/>
              <a:t>PROJECT QUALITY ASSURANCE</a:t>
            </a: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The </a:t>
            </a:r>
            <a:r>
              <a:rPr lang="en-US" sz="2000" dirty="0">
                <a:latin typeface="Times New Roman" panose="02020603050405020304" pitchFamily="18" charset="0"/>
                <a:ea typeface="Times New Roman" panose="02020603050405020304" pitchFamily="18" charset="0"/>
              </a:rPr>
              <a:t>project management &amp; implementation structure has been designed so that the MORALE consortium will have the best conditions to achieve high quality results and all partners will feel ownership in what achieved. </a:t>
            </a:r>
            <a:endParaRPr lang="en-US" sz="2000" dirty="0" smtClean="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1016069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600" y="1256943"/>
            <a:ext cx="10731500" cy="5078313"/>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b="1" dirty="0">
                <a:latin typeface="Times New Roman" panose="02020603050405020304" pitchFamily="18" charset="0"/>
                <a:ea typeface="Times New Roman" panose="02020603050405020304" pitchFamily="18" charset="0"/>
              </a:rPr>
              <a:t>WPs are classified into:</a:t>
            </a:r>
            <a:endParaRPr lang="en-CA" b="1"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a:t>
            </a:r>
            <a:r>
              <a:rPr lang="en-US" dirty="0">
                <a:latin typeface="Times New Roman" panose="02020603050405020304" pitchFamily="18" charset="0"/>
                <a:ea typeface="Times New Roman" panose="02020603050405020304" pitchFamily="18" charset="0"/>
              </a:rPr>
              <a:t>HORIZONTAL WPs: implemented during the whole project lifecycle for effective deployment of all activities and achievement of high quality/sustainable results, project visibility, interaction/contribution from all target groups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marL="285750" indent="-285750">
              <a:buFont typeface="Wingdings" panose="05000000000000000000" pitchFamily="2" charset="2"/>
              <a:buChar char="Ø"/>
              <a:tabLst>
                <a:tab pos="2317115" algn="l"/>
                <a:tab pos="3396615" algn="l"/>
                <a:tab pos="5074920" algn="l"/>
                <a:tab pos="5974715" algn="l"/>
                <a:tab pos="6844030" algn="l"/>
              </a:tabLst>
            </a:pPr>
            <a:r>
              <a:rPr lang="en-CA" b="1" dirty="0"/>
              <a:t>WP1: </a:t>
            </a:r>
            <a:r>
              <a:rPr lang="en-CA" b="1" dirty="0" smtClean="0"/>
              <a:t>MANAGEMENT</a:t>
            </a:r>
            <a:endParaRPr lang="en-US" dirty="0">
              <a:latin typeface="Times New Roman" panose="02020603050405020304" pitchFamily="18" charset="0"/>
              <a:ea typeface="Times New Roman" panose="02020603050405020304" pitchFamily="18" charset="0"/>
            </a:endParaRP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WP6: </a:t>
            </a:r>
            <a:r>
              <a:rPr lang="en-CA" b="1" dirty="0"/>
              <a:t>DISSEMINATION &amp; NETWORKING</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WP7: </a:t>
            </a:r>
            <a:r>
              <a:rPr lang="en-CA" b="1" dirty="0"/>
              <a:t>PROJECT QUALITY ASSURANCE</a:t>
            </a: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VERTICAL WPs (CORE): generate results &amp; create impact, benefitting the main project target: PC HEIs and society</a:t>
            </a:r>
          </a:p>
          <a:p>
            <a:pPr marL="342900" indent="-342900">
              <a:lnSpc>
                <a:spcPct val="150000"/>
              </a:lnSpc>
              <a:spcAft>
                <a:spcPts val="0"/>
              </a:spcAft>
              <a:buFont typeface="Wingdings" panose="05000000000000000000" pitchFamily="2" charset="2"/>
              <a:buChar char="Ø"/>
              <a:tabLst>
                <a:tab pos="2317115" algn="l"/>
                <a:tab pos="3396615" algn="l"/>
                <a:tab pos="5074920" algn="l"/>
                <a:tab pos="5974715" algn="l"/>
                <a:tab pos="6844030" algn="l"/>
              </a:tabLst>
            </a:pPr>
            <a:r>
              <a:rPr lang="en-GB" b="1" dirty="0"/>
              <a:t>WP2: </a:t>
            </a:r>
            <a:r>
              <a:rPr lang="en-CA" b="1" dirty="0"/>
              <a:t>IN-DEPTH NEEDS ANALYSIS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WP3: </a:t>
            </a:r>
            <a:r>
              <a:rPr lang="en-CA" b="1" dirty="0"/>
              <a:t>BUILDING CAPACITIES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WP4: </a:t>
            </a:r>
            <a:r>
              <a:rPr lang="en-CA" b="1" dirty="0"/>
              <a:t>CURRICULA ENHANCEMENT &amp; DELIVERY</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WP5: </a:t>
            </a:r>
            <a:r>
              <a:rPr lang="en-CA" b="1" dirty="0"/>
              <a:t>LLL COURSES DESIGN &amp; </a:t>
            </a:r>
            <a:r>
              <a:rPr lang="en-CA" b="1" dirty="0" smtClean="0"/>
              <a:t>IMPLEMENTATION</a:t>
            </a:r>
            <a:endParaRPr lang="en-CA" b="1" dirty="0"/>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2017742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080" y="1681619"/>
            <a:ext cx="10731500" cy="4154984"/>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WP1 MANAGEMENT:  </a:t>
            </a:r>
            <a:r>
              <a:rPr lang="en-US" sz="2400" dirty="0">
                <a:latin typeface="Times New Roman" panose="02020603050405020304" pitchFamily="18" charset="0"/>
                <a:ea typeface="Times New Roman" panose="02020603050405020304" pitchFamily="18" charset="0"/>
              </a:rPr>
              <a:t>will ensure a smooth project implementation from both </a:t>
            </a:r>
            <a:r>
              <a:rPr lang="en-US" sz="2400" dirty="0" smtClean="0">
                <a:latin typeface="Times New Roman" panose="02020603050405020304" pitchFamily="18" charset="0"/>
                <a:ea typeface="Times New Roman" panose="02020603050405020304" pitchFamily="18" charset="0"/>
              </a:rPr>
              <a:t>technical, administrative and financial </a:t>
            </a:r>
            <a:r>
              <a:rPr lang="en-US" sz="2400" dirty="0">
                <a:latin typeface="Times New Roman" panose="02020603050405020304" pitchFamily="18" charset="0"/>
                <a:ea typeface="Times New Roman" panose="02020603050405020304" pitchFamily="18" charset="0"/>
              </a:rPr>
              <a:t>points of view</a:t>
            </a:r>
            <a:r>
              <a:rPr lang="en-US" sz="2400"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sz="2400"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TASKS and INDICATORS</a:t>
            </a:r>
            <a:r>
              <a:rPr lang="en-US" sz="2400" b="1" dirty="0">
                <a:latin typeface="Times New Roman" panose="02020603050405020304" pitchFamily="18" charset="0"/>
                <a:ea typeface="Times New Roman" panose="02020603050405020304" pitchFamily="18" charset="0"/>
              </a:rPr>
              <a:t>: </a:t>
            </a:r>
            <a:endParaRPr lang="en-US"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T1.1: </a:t>
            </a:r>
            <a:r>
              <a:rPr lang="en-US" sz="2400" dirty="0">
                <a:latin typeface="Times New Roman" panose="02020603050405020304" pitchFamily="18" charset="0"/>
                <a:ea typeface="Times New Roman" panose="02020603050405020304" pitchFamily="18" charset="0"/>
              </a:rPr>
              <a:t>Technical, Admin.&amp; Financial Mgt</a:t>
            </a:r>
            <a:r>
              <a:rPr lang="en-US" sz="2400" dirty="0" smtClean="0">
                <a:latin typeface="Times New Roman" panose="02020603050405020304" pitchFamily="18" charset="0"/>
                <a:ea typeface="Times New Roman" panose="02020603050405020304" pitchFamily="18" charset="0"/>
              </a:rPr>
              <a:t>.; </a:t>
            </a: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T1.2: </a:t>
            </a:r>
            <a:r>
              <a:rPr lang="en-US" sz="2400" dirty="0">
                <a:latin typeface="Times New Roman" panose="02020603050405020304" pitchFamily="18" charset="0"/>
                <a:ea typeface="Times New Roman" panose="02020603050405020304" pitchFamily="18" charset="0"/>
              </a:rPr>
              <a:t>Periodic Project Meetings </a:t>
            </a:r>
            <a:r>
              <a:rPr lang="en-US" sz="2400" dirty="0" smtClean="0">
                <a:latin typeface="Times New Roman" panose="02020603050405020304" pitchFamily="18" charset="0"/>
                <a:ea typeface="Times New Roman" panose="02020603050405020304" pitchFamily="18" charset="0"/>
              </a:rPr>
              <a:t>; </a:t>
            </a: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T1.3: </a:t>
            </a:r>
            <a:r>
              <a:rPr lang="en-US" sz="2400" dirty="0">
                <a:latin typeface="Times New Roman" panose="02020603050405020304" pitchFamily="18" charset="0"/>
                <a:ea typeface="Times New Roman" panose="02020603050405020304" pitchFamily="18" charset="0"/>
              </a:rPr>
              <a:t>IT Tools For Project </a:t>
            </a:r>
            <a:r>
              <a:rPr lang="en-US" sz="2400" dirty="0" smtClean="0">
                <a:latin typeface="Times New Roman" panose="02020603050405020304" pitchFamily="18" charset="0"/>
                <a:ea typeface="Times New Roman" panose="02020603050405020304" pitchFamily="18" charset="0"/>
              </a:rPr>
              <a:t>Management</a:t>
            </a:r>
          </a:p>
          <a:p>
            <a:pPr>
              <a:spcAft>
                <a:spcPts val="0"/>
              </a:spcAft>
              <a:tabLst>
                <a:tab pos="2317115" algn="l"/>
                <a:tab pos="3396615" algn="l"/>
                <a:tab pos="5074920" algn="l"/>
                <a:tab pos="5974715" algn="l"/>
                <a:tab pos="6844030" algn="l"/>
              </a:tabLst>
            </a:pPr>
            <a:endParaRPr lang="en-CA" sz="24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MILESTONES</a:t>
            </a:r>
            <a:r>
              <a:rPr lang="en-US" sz="2400" b="1" dirty="0">
                <a:latin typeface="Times New Roman" panose="02020603050405020304" pitchFamily="18" charset="0"/>
                <a:ea typeface="Times New Roman" panose="02020603050405020304" pitchFamily="18" charset="0"/>
              </a:rPr>
              <a:t>: </a:t>
            </a:r>
            <a:endParaRPr lang="en-US"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project </a:t>
            </a:r>
            <a:r>
              <a:rPr lang="en-US" sz="2400" dirty="0">
                <a:latin typeface="Times New Roman" panose="02020603050405020304" pitchFamily="18" charset="0"/>
                <a:ea typeface="Times New Roman" panose="02020603050405020304" pitchFamily="18" charset="0"/>
              </a:rPr>
              <a:t>successfully implemented.</a:t>
            </a:r>
            <a:endParaRPr lang="en-CA" sz="24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a:latin typeface="Times New Roman" panose="02020603050405020304" pitchFamily="18" charset="0"/>
                <a:ea typeface="Times New Roman" panose="02020603050405020304" pitchFamily="18" charset="0"/>
              </a:rPr>
              <a:t> </a:t>
            </a:r>
            <a:endParaRPr lang="en-CA" sz="2400"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410028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8734" y="1546453"/>
            <a:ext cx="10782300" cy="4524315"/>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WP6 </a:t>
            </a:r>
            <a:r>
              <a:rPr lang="en-US" b="1" dirty="0">
                <a:latin typeface="Times New Roman" panose="02020603050405020304" pitchFamily="18" charset="0"/>
                <a:ea typeface="Times New Roman" panose="02020603050405020304" pitchFamily="18" charset="0"/>
              </a:rPr>
              <a:t>DISSEMINATION &amp; NETWORKING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will ensure project visibility by engaging with key internal and external actors.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r>
              <a:rPr lang="en-US"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T6.1 </a:t>
            </a:r>
            <a:r>
              <a:rPr lang="en-US" dirty="0">
                <a:latin typeface="Times New Roman" panose="02020603050405020304" pitchFamily="18" charset="0"/>
                <a:ea typeface="Times New Roman" panose="02020603050405020304" pitchFamily="18" charset="0"/>
              </a:rPr>
              <a:t>MORALE Diss. Strategy Package &amp; Website </a:t>
            </a:r>
            <a:r>
              <a:rPr lang="en-US" dirty="0" smtClean="0">
                <a:latin typeface="Times New Roman" panose="02020603050405020304" pitchFamily="18" charset="0"/>
                <a:ea typeface="Times New Roman" panose="02020603050405020304" pitchFamily="18" charset="0"/>
              </a:rPr>
              <a:t>(general </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 modernized </a:t>
            </a:r>
            <a:r>
              <a:rPr lang="en-US" dirty="0">
                <a:latin typeface="Times New Roman" panose="02020603050405020304" pitchFamily="18" charset="0"/>
                <a:ea typeface="Times New Roman" panose="02020603050405020304" pitchFamily="18" charset="0"/>
              </a:rPr>
              <a:t>curricula + on LLL courses-</a:t>
            </a:r>
            <a:r>
              <a:rPr lang="en-US" dirty="0" smtClean="0">
                <a:latin typeface="Times New Roman" panose="02020603050405020304" pitchFamily="18" charset="0"/>
                <a:ea typeface="Times New Roman" panose="02020603050405020304" pitchFamily="18" charset="0"/>
              </a:rPr>
              <a:t>,  set </a:t>
            </a:r>
            <a:r>
              <a:rPr lang="en-US" dirty="0">
                <a:latin typeface="Times New Roman" panose="02020603050405020304" pitchFamily="18" charset="0"/>
                <a:ea typeface="Times New Roman" panose="02020603050405020304" pitchFamily="18" charset="0"/>
              </a:rPr>
              <a:t>of IT </a:t>
            </a:r>
            <a:r>
              <a:rPr lang="en-US" dirty="0" err="1">
                <a:latin typeface="Times New Roman" panose="02020603050405020304" pitchFamily="18" charset="0"/>
                <a:ea typeface="Times New Roman" panose="02020603050405020304" pitchFamily="18" charset="0"/>
              </a:rPr>
              <a:t>mgt</a:t>
            </a:r>
            <a:r>
              <a:rPr lang="en-US" dirty="0">
                <a:latin typeface="Times New Roman" panose="02020603050405020304" pitchFamily="18" charset="0"/>
                <a:ea typeface="Times New Roman" panose="02020603050405020304" pitchFamily="18" charset="0"/>
              </a:rPr>
              <a:t> tools, Link to Social Net.;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T6.2 Internal &amp; External </a:t>
            </a:r>
            <a:r>
              <a:rPr lang="en-US" dirty="0">
                <a:latin typeface="Times New Roman" panose="02020603050405020304" pitchFamily="18" charset="0"/>
                <a:ea typeface="Times New Roman" panose="02020603050405020304" pitchFamily="18" charset="0"/>
              </a:rPr>
              <a:t>Diss. </a:t>
            </a:r>
            <a:r>
              <a:rPr lang="en-US" dirty="0" smtClean="0">
                <a:latin typeface="Times New Roman" panose="02020603050405020304" pitchFamily="18" charset="0"/>
                <a:ea typeface="Times New Roman" panose="02020603050405020304" pitchFamily="18" charset="0"/>
              </a:rPr>
              <a:t>(newsletters</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dissemination </a:t>
            </a:r>
            <a:r>
              <a:rPr lang="en-US" dirty="0">
                <a:latin typeface="Times New Roman" panose="02020603050405020304" pitchFamily="18" charset="0"/>
                <a:ea typeface="Times New Roman" panose="02020603050405020304" pitchFamily="18" charset="0"/>
              </a:rPr>
              <a:t>papers, press releases, etc., 1 </a:t>
            </a:r>
            <a:r>
              <a:rPr lang="en-US" dirty="0" smtClean="0">
                <a:latin typeface="Times New Roman" panose="02020603050405020304" pitchFamily="18" charset="0"/>
                <a:ea typeface="Times New Roman" panose="02020603050405020304" pitchFamily="18" charset="0"/>
              </a:rPr>
              <a:t>posts on </a:t>
            </a:r>
            <a:r>
              <a:rPr lang="en-US" dirty="0">
                <a:latin typeface="Times New Roman" panose="02020603050405020304" pitchFamily="18" charset="0"/>
                <a:ea typeface="Times New Roman" panose="02020603050405020304" pitchFamily="18" charset="0"/>
              </a:rPr>
              <a:t>Social Media), participation in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Int. Conf., 1 E+ cluster event;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T6.3 </a:t>
            </a:r>
            <a:r>
              <a:rPr lang="en-US" dirty="0">
                <a:latin typeface="Times New Roman" panose="02020603050405020304" pitchFamily="18" charset="0"/>
                <a:ea typeface="Times New Roman" panose="02020603050405020304" pitchFamily="18" charset="0"/>
              </a:rPr>
              <a:t>Regional Round Tables with </a:t>
            </a:r>
            <a:r>
              <a:rPr lang="en-US" dirty="0" smtClean="0">
                <a:latin typeface="Times New Roman" panose="02020603050405020304" pitchFamily="18" charset="0"/>
                <a:ea typeface="Times New Roman" panose="02020603050405020304" pitchFamily="18" charset="0"/>
              </a:rPr>
              <a:t>Authorities;</a:t>
            </a: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T6.4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National Seminars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MORALE is visible and has engaged with target groups. Results are endorsed and sustainable. </a:t>
            </a:r>
            <a:endParaRPr lang="en-CA"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2813517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97839"/>
            <a:ext cx="9664700" cy="3970318"/>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WP7 </a:t>
            </a:r>
            <a:r>
              <a:rPr lang="en-US" b="1" dirty="0">
                <a:latin typeface="Times New Roman" panose="02020603050405020304" pitchFamily="18" charset="0"/>
                <a:ea typeface="Times New Roman" panose="02020603050405020304" pitchFamily="18" charset="0"/>
              </a:rPr>
              <a:t>QUALITY ASSURANCE </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will </a:t>
            </a:r>
            <a:r>
              <a:rPr lang="en-US" dirty="0">
                <a:latin typeface="Times New Roman" panose="02020603050405020304" pitchFamily="18" charset="0"/>
                <a:ea typeface="Times New Roman" panose="02020603050405020304" pitchFamily="18" charset="0"/>
              </a:rPr>
              <a:t>ensure the activities are carried out with the best methodology results are of a high quality.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QA </a:t>
            </a:r>
            <a:r>
              <a:rPr lang="en-US" dirty="0">
                <a:latin typeface="Times New Roman" panose="02020603050405020304" pitchFamily="18" charset="0"/>
                <a:ea typeface="Times New Roman" panose="02020603050405020304" pitchFamily="18" charset="0"/>
              </a:rPr>
              <a:t>is understood as a priority to achieve the project sustainability, responsibility of all partners &amp; external experts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r>
              <a:rPr lang="en-US"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T7.1 </a:t>
            </a:r>
            <a:r>
              <a:rPr lang="en-US" dirty="0">
                <a:latin typeface="Times New Roman" panose="02020603050405020304" pitchFamily="18" charset="0"/>
                <a:ea typeface="Times New Roman" panose="02020603050405020304" pitchFamily="18" charset="0"/>
              </a:rPr>
              <a:t>Internal Project Quality Control </a:t>
            </a:r>
            <a:r>
              <a:rPr lang="en-US" dirty="0" smtClean="0">
                <a:latin typeface="Times New Roman" panose="02020603050405020304" pitchFamily="18" charset="0"/>
                <a:ea typeface="Times New Roman" panose="02020603050405020304" pitchFamily="18" charset="0"/>
              </a:rPr>
              <a:t>(QA </a:t>
            </a:r>
            <a:r>
              <a:rPr lang="en-US" dirty="0">
                <a:latin typeface="Times New Roman" panose="02020603050405020304" pitchFamily="18" charset="0"/>
                <a:ea typeface="Times New Roman" panose="02020603050405020304" pitchFamily="18" charset="0"/>
              </a:rPr>
              <a:t>plan &amp; QA tools,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Quality Board</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T7.2 External Project Quality Control </a:t>
            </a:r>
            <a:r>
              <a:rPr lang="en-US" dirty="0" smtClean="0">
                <a:latin typeface="Times New Roman" panose="02020603050405020304" pitchFamily="18" charset="0"/>
                <a:ea typeface="Times New Roman" panose="02020603050405020304" pitchFamily="18" charset="0"/>
              </a:rPr>
              <a:t>(external </a:t>
            </a:r>
            <a:r>
              <a:rPr lang="en-US" dirty="0">
                <a:latin typeface="Times New Roman" panose="02020603050405020304" pitchFamily="18" charset="0"/>
                <a:ea typeface="Times New Roman" panose="02020603050405020304" pitchFamily="18" charset="0"/>
              </a:rPr>
              <a:t>QA reports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relevant, high-quality, sustainable results achieved.</a:t>
            </a:r>
            <a:endParaRPr lang="en-CA" dirty="0">
              <a:latin typeface="Times New Roman" panose="02020603050405020304" pitchFamily="18" charset="0"/>
              <a:ea typeface="Times New Roman" panose="02020603050405020304" pitchFamily="18" charset="0"/>
            </a:endParaRPr>
          </a:p>
        </p:txBody>
      </p:sp>
      <p:grpSp>
        <p:nvGrpSpPr>
          <p:cNvPr id="4" name="Group 3"/>
          <p:cNvGrpSpPr/>
          <p:nvPr/>
        </p:nvGrpSpPr>
        <p:grpSpPr>
          <a:xfrm>
            <a:off x="172173" y="163512"/>
            <a:ext cx="11709399" cy="1093788"/>
            <a:chOff x="4763" y="6350"/>
            <a:chExt cx="11709399" cy="1093788"/>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t="33153" r="59698"/>
            <a:stretch>
              <a:fillRect/>
            </a:stretch>
          </p:blipFill>
          <p:spPr bwMode="auto">
            <a:xfrm>
              <a:off x="4763" y="6350"/>
              <a:ext cx="304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0" y="322262"/>
              <a:ext cx="2493962"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29039" y="196849"/>
              <a:ext cx="15287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p:nvSpPr>
          <p:spPr bwMode="auto">
            <a:xfrm>
              <a:off x="5380354" y="196849"/>
              <a:ext cx="3163571" cy="9032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CA" sz="1200" dirty="0">
                  <a:effectLst/>
                  <a:latin typeface="Calibri" panose="020F0502020204030204" pitchFamily="34" charset="0"/>
                  <a:ea typeface="Calibri" panose="020F0502020204030204" pitchFamily="34" charset="0"/>
                  <a:cs typeface="Arial" panose="020B0604020202020204" pitchFamily="34" charset="0"/>
                </a:rPr>
                <a:t>Capacity building for curricula modernization of Syrian and Lebanese HEIs and lifelong learning provision: towards sustainable NGOs management and operation with special focus on refugees</a:t>
              </a:r>
            </a:p>
          </p:txBody>
        </p:sp>
      </p:grpSp>
      <p:sp>
        <p:nvSpPr>
          <p:cNvPr id="10" name="Rectangle 9"/>
          <p:cNvSpPr/>
          <p:nvPr/>
        </p:nvSpPr>
        <p:spPr>
          <a:xfrm>
            <a:off x="1582056" y="6205934"/>
            <a:ext cx="8795657" cy="523220"/>
          </a:xfrm>
          <a:prstGeom prst="rect">
            <a:avLst/>
          </a:prstGeom>
        </p:spPr>
        <p:txBody>
          <a:bodyPr wrap="square">
            <a:spAutoFit/>
          </a:bodyPr>
          <a:lstStyle/>
          <a:p>
            <a:pPr algn="ctr"/>
            <a:endParaRPr lang="en-CA" sz="1400" b="0" i="0" u="none" strike="noStrike" baseline="0" dirty="0" smtClean="0">
              <a:solidFill>
                <a:srgbClr val="000000"/>
              </a:solidFill>
              <a:latin typeface="Times New Roman" panose="02020603050405020304" pitchFamily="18" charset="0"/>
            </a:endParaRPr>
          </a:p>
          <a:p>
            <a:pPr algn="ctr"/>
            <a:r>
              <a:rPr lang="en-CA" sz="1400" b="1" dirty="0">
                <a:solidFill>
                  <a:srgbClr val="000000"/>
                </a:solidFill>
                <a:latin typeface="Times New Roman" panose="02020603050405020304" pitchFamily="18" charset="0"/>
              </a:rPr>
              <a:t> Virtual Roundtable </a:t>
            </a:r>
            <a:r>
              <a:rPr lang="en-CA" sz="1400" b="0" i="0" u="none" strike="noStrike" baseline="0" dirty="0" smtClean="0">
                <a:solidFill>
                  <a:srgbClr val="000000"/>
                </a:solidFill>
                <a:latin typeface="Times New Roman" panose="02020603050405020304" pitchFamily="18" charset="0"/>
              </a:rPr>
              <a:t>– </a:t>
            </a:r>
            <a:r>
              <a:rPr lang="en-CA" sz="1400" b="1" dirty="0" smtClean="0">
                <a:solidFill>
                  <a:srgbClr val="000000"/>
                </a:solidFill>
                <a:latin typeface="Times New Roman" panose="02020603050405020304" pitchFamily="18" charset="0"/>
              </a:rPr>
              <a:t>MORALE Erasmus+ Project  - </a:t>
            </a:r>
            <a:r>
              <a:rPr lang="en-CA" sz="1400" b="1" i="0" u="none" strike="noStrike" baseline="0" dirty="0" smtClean="0">
                <a:solidFill>
                  <a:srgbClr val="000000"/>
                </a:solidFill>
                <a:latin typeface="Times New Roman" panose="02020603050405020304" pitchFamily="18" charset="0"/>
              </a:rPr>
              <a:t> April</a:t>
            </a:r>
            <a:r>
              <a:rPr lang="en-CA" sz="1400" b="1" i="0" u="none" strike="noStrike" dirty="0" smtClean="0">
                <a:solidFill>
                  <a:srgbClr val="000000"/>
                </a:solidFill>
                <a:latin typeface="Times New Roman" panose="02020603050405020304" pitchFamily="18" charset="0"/>
              </a:rPr>
              <a:t> </a:t>
            </a:r>
            <a:r>
              <a:rPr lang="en-CA" sz="1400" b="1" i="0" u="none" strike="noStrike" baseline="0" dirty="0" smtClean="0">
                <a:solidFill>
                  <a:srgbClr val="000000"/>
                </a:solidFill>
                <a:latin typeface="Times New Roman" panose="02020603050405020304" pitchFamily="18" charset="0"/>
              </a:rPr>
              <a:t> 14</a:t>
            </a:r>
            <a:r>
              <a:rPr lang="en-CA" sz="1400" b="1" i="0" u="none" strike="noStrike" baseline="30000" dirty="0" smtClean="0">
                <a:solidFill>
                  <a:srgbClr val="000000"/>
                </a:solidFill>
                <a:latin typeface="Times New Roman" panose="02020603050405020304" pitchFamily="18" charset="0"/>
              </a:rPr>
              <a:t>th</a:t>
            </a:r>
            <a:r>
              <a:rPr lang="en-CA" sz="1400" b="1" i="0" u="none" strike="noStrike" baseline="0" dirty="0" smtClean="0">
                <a:solidFill>
                  <a:srgbClr val="000000"/>
                </a:solidFill>
                <a:latin typeface="Times New Roman" panose="02020603050405020304" pitchFamily="18" charset="0"/>
              </a:rPr>
              <a:t>, 2021 </a:t>
            </a:r>
            <a:endParaRPr lang="en-CA" sz="1400" dirty="0"/>
          </a:p>
        </p:txBody>
      </p:sp>
    </p:spTree>
    <p:extLst>
      <p:ext uri="{BB962C8B-B14F-4D97-AF65-F5344CB8AC3E}">
        <p14:creationId xmlns:p14="http://schemas.microsoft.com/office/powerpoint/2010/main" val="4234108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8560</TotalTime>
  <Words>1802</Words>
  <Application>Microsoft Office PowerPoint</Application>
  <PresentationFormat>Custom</PresentationFormat>
  <Paragraphs>209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BAU</dc:creator>
  <cp:lastModifiedBy>BAU</cp:lastModifiedBy>
  <cp:revision>30</cp:revision>
  <dcterms:created xsi:type="dcterms:W3CDTF">2019-09-22T04:52:32Z</dcterms:created>
  <dcterms:modified xsi:type="dcterms:W3CDTF">2021-04-16T06:32:27Z</dcterms:modified>
</cp:coreProperties>
</file>